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0" r:id="rId4"/>
    <p:sldId id="282" r:id="rId5"/>
    <p:sldId id="412" r:id="rId6"/>
    <p:sldId id="413" r:id="rId7"/>
    <p:sldId id="265" r:id="rId8"/>
    <p:sldId id="372" r:id="rId9"/>
    <p:sldId id="415" r:id="rId10"/>
    <p:sldId id="419" r:id="rId11"/>
    <p:sldId id="420" r:id="rId12"/>
    <p:sldId id="423" r:id="rId13"/>
    <p:sldId id="416" r:id="rId14"/>
    <p:sldId id="424" r:id="rId15"/>
    <p:sldId id="426" r:id="rId16"/>
    <p:sldId id="417" r:id="rId17"/>
    <p:sldId id="427" r:id="rId18"/>
    <p:sldId id="428" r:id="rId19"/>
    <p:sldId id="418" r:id="rId20"/>
    <p:sldId id="429" r:id="rId21"/>
    <p:sldId id="410" r:id="rId22"/>
    <p:sldId id="399" r:id="rId23"/>
    <p:sldId id="430" r:id="rId24"/>
    <p:sldId id="432" r:id="rId25"/>
    <p:sldId id="411" r:id="rId26"/>
    <p:sldId id="431" r:id="rId27"/>
    <p:sldId id="433" r:id="rId28"/>
    <p:sldId id="278" r:id="rId29"/>
  </p:sldIdLst>
  <p:sldSz cx="12192000" cy="6858000"/>
  <p:notesSz cx="7315200" cy="12344400"/>
  <p:embeddedFontLst>
    <p:embeddedFont>
      <p:font typeface="KoPub돋움체 Medium" panose="020B0600000101010101" charset="-127"/>
      <p:regular r:id="rId31"/>
    </p:embeddedFont>
    <p:embeddedFont>
      <p:font typeface="Pretendard" panose="02000503000000020004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166" userDrawn="1">
          <p15:clr>
            <a:srgbClr val="A4A3A4"/>
          </p15:clr>
        </p15:guide>
        <p15:guide id="9" orient="horz" pos="3952" userDrawn="1">
          <p15:clr>
            <a:srgbClr val="A4A3A4"/>
          </p15:clr>
        </p15:guide>
        <p15:guide id="13" orient="horz" pos="4088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N Cloud" initials="N" lastIdx="2" clrIdx="0">
    <p:extLst>
      <p:ext uri="{19B8F6BF-5375-455C-9EA6-DF929625EA0E}">
        <p15:presenceInfo xmlns:p15="http://schemas.microsoft.com/office/powerpoint/2012/main" userId="NHN Clou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A1"/>
    <a:srgbClr val="8DC5F9"/>
    <a:srgbClr val="0738A5"/>
    <a:srgbClr val="1C1C1C"/>
    <a:srgbClr val="DAE9F6"/>
    <a:srgbClr val="0033CC"/>
    <a:srgbClr val="0000FF"/>
    <a:srgbClr val="F2F2F2"/>
    <a:srgbClr val="595959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75650" autoAdjust="0"/>
  </p:normalViewPr>
  <p:slideViewPr>
    <p:cSldViewPr snapToGrid="0" showGuides="1">
      <p:cViewPr varScale="1">
        <p:scale>
          <a:sx n="111" d="100"/>
          <a:sy n="111" d="100"/>
        </p:scale>
        <p:origin x="738" y="102"/>
      </p:cViewPr>
      <p:guideLst>
        <p:guide pos="166"/>
        <p:guide orient="horz" pos="3952"/>
        <p:guide orient="horz" pos="4088"/>
        <p:guide orient="horz" pos="709"/>
        <p:guide pos="75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398"/>
    </p:cViewPr>
  </p:sorterViewPr>
  <p:notesViewPr>
    <p:cSldViewPr snapToGrid="0" showGuides="1">
      <p:cViewPr varScale="1">
        <p:scale>
          <a:sx n="77" d="100"/>
          <a:sy n="77" d="100"/>
        </p:scale>
        <p:origin x="40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718" cy="617912"/>
          </a:xfrm>
          <a:prstGeom prst="rect">
            <a:avLst/>
          </a:prstGeom>
        </p:spPr>
        <p:txBody>
          <a:bodyPr vert="horz" lIns="107476" tIns="53738" rIns="107476" bIns="53738" rtlCol="0"/>
          <a:lstStyle>
            <a:lvl1pPr algn="l">
              <a:defRPr sz="1400">
                <a:latin typeface="KoPub돋움체 Bold" pitchFamily="2" charset="-127"/>
                <a:ea typeface="KoPub돋움체 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2776" y="0"/>
            <a:ext cx="3170718" cy="617912"/>
          </a:xfrm>
          <a:prstGeom prst="rect">
            <a:avLst/>
          </a:prstGeom>
        </p:spPr>
        <p:txBody>
          <a:bodyPr vert="horz" lIns="107476" tIns="53738" rIns="107476" bIns="53738" rtlCol="0"/>
          <a:lstStyle>
            <a:lvl1pPr algn="r">
              <a:defRPr sz="1400">
                <a:latin typeface="KoPub돋움체 Bold" pitchFamily="2" charset="-127"/>
                <a:ea typeface="KoPub돋움체 Bold" pitchFamily="2" charset="-127"/>
              </a:defRPr>
            </a:lvl1pPr>
          </a:lstStyle>
          <a:p>
            <a:fld id="{30791932-8BA7-4FCC-BEF9-667E5D50F96C}" type="datetimeFigureOut">
              <a:rPr lang="ko-KR" altLang="en-US" smtClean="0"/>
              <a:pPr/>
              <a:t>2025-05-12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46038" y="1543050"/>
            <a:ext cx="7407276" cy="4167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7476" tIns="53738" rIns="107476" bIns="537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181" y="5940240"/>
            <a:ext cx="5852843" cy="4860372"/>
          </a:xfrm>
          <a:prstGeom prst="rect">
            <a:avLst/>
          </a:prstGeom>
        </p:spPr>
        <p:txBody>
          <a:bodyPr vert="horz" lIns="107476" tIns="53738" rIns="107476" bIns="53738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726489"/>
            <a:ext cx="3170718" cy="617912"/>
          </a:xfrm>
          <a:prstGeom prst="rect">
            <a:avLst/>
          </a:prstGeom>
        </p:spPr>
        <p:txBody>
          <a:bodyPr vert="horz" lIns="107476" tIns="53738" rIns="107476" bIns="53738" rtlCol="0" anchor="b"/>
          <a:lstStyle>
            <a:lvl1pPr algn="l">
              <a:defRPr sz="1400">
                <a:latin typeface="KoPub돋움체 Bold" pitchFamily="2" charset="-127"/>
                <a:ea typeface="KoPub돋움체 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2776" y="11726489"/>
            <a:ext cx="3170718" cy="617912"/>
          </a:xfrm>
          <a:prstGeom prst="rect">
            <a:avLst/>
          </a:prstGeom>
        </p:spPr>
        <p:txBody>
          <a:bodyPr vert="horz" lIns="107476" tIns="53738" rIns="107476" bIns="53738" rtlCol="0" anchor="b"/>
          <a:lstStyle>
            <a:lvl1pPr algn="r">
              <a:defRPr sz="1400">
                <a:latin typeface="KoPub돋움체 Bold" pitchFamily="2" charset="-127"/>
                <a:ea typeface="KoPub돋움체 Bold" pitchFamily="2" charset="-127"/>
              </a:defRPr>
            </a:lvl1pPr>
          </a:lstStyle>
          <a:p>
            <a:fld id="{A1890352-297C-41A9-A65E-F66A10265B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58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Bold" pitchFamily="2" charset="-127"/>
        <a:ea typeface="KoPub돋움체 Bold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Bold" pitchFamily="2" charset="-127"/>
        <a:ea typeface="KoPub돋움체 Bold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Bold" pitchFamily="2" charset="-127"/>
        <a:ea typeface="KoPub돋움체 Bold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Bold" pitchFamily="2" charset="-127"/>
        <a:ea typeface="KoPub돋움체 Bold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Bold" pitchFamily="2" charset="-127"/>
        <a:ea typeface="KoPub돋움체 Bold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887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30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657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609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205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454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1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83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6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31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289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77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653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526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&lt;NIA </a:t>
            </a:r>
            <a:r>
              <a:rPr lang="ko-KR" altLang="en-US" dirty="0"/>
              <a:t>수정 사항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- 3 </a:t>
            </a:r>
            <a:r>
              <a:rPr lang="ko-KR" altLang="en-US" dirty="0"/>
              <a:t>폰트 수정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945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48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52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35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423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961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15C7-7821-9FE3-00A7-9AD637C6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CF6DC-F0C7-72CD-B4B1-34F9C44C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01E0BD-A05A-7554-451B-13BFF86F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6EF4D-B172-BBCA-E386-7E231CE3A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21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14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80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: </a:t>
            </a:r>
            <a:r>
              <a:rPr lang="ko-KR" altLang="en-US" dirty="0"/>
              <a:t>프로그램과 프로그램이 소통할 때의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12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한번만 로그인하면 그 로그인 세션으로 여러 앱을 사용할 수 있게 하는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76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한번만 로그인하면 그 로그인 세션으로 여러 앱을 사용할 수 있게 하는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18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77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40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idp</a:t>
            </a:r>
            <a:r>
              <a:rPr lang="ko-KR" altLang="en-US" dirty="0"/>
              <a:t>는 상용 솔루션</a:t>
            </a:r>
            <a:r>
              <a:rPr lang="en-US" altLang="ko-KR" dirty="0"/>
              <a:t>,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직접 구축 등이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서버에 설치되는 형태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90352-297C-41A9-A65E-F66A10265B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5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97DCDD2-5515-4DC8-B525-3689CD2ACF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885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E2BE94-F3F0-46E4-93CA-7114AE8F6F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459553"/>
            <a:ext cx="1888332" cy="538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F0E39-A38C-4DE4-BE47-7102A1F09B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28700" y="613155"/>
            <a:ext cx="2470241" cy="2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6B8CB-D5FC-4A99-9587-0725A41A284E}"/>
              </a:ext>
            </a:extLst>
          </p:cNvPr>
          <p:cNvSpPr txBox="1"/>
          <p:nvPr userDrawn="1"/>
        </p:nvSpPr>
        <p:spPr>
          <a:xfrm>
            <a:off x="867471" y="543520"/>
            <a:ext cx="46410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5400" spc="-15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0942C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CONTENTS</a:t>
            </a:r>
            <a:endParaRPr lang="ko-KR" altLang="en-US" sz="5400" spc="-15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0942C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CE8CA9-0255-4472-9F4A-9FEAF4284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485"/>
            <a:ext cx="12192000" cy="53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B484327-6CF4-44D6-B68A-6373BB646AD7}"/>
              </a:ext>
            </a:extLst>
          </p:cNvPr>
          <p:cNvSpPr/>
          <p:nvPr userDrawn="1"/>
        </p:nvSpPr>
        <p:spPr>
          <a:xfrm rot="16200000">
            <a:off x="11976244" y="6499651"/>
            <a:ext cx="159369" cy="272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42C5"/>
              </a:solidFill>
              <a:latin typeface="KoPub돋움체 Bold" pitchFamily="2" charset="-127"/>
              <a:ea typeface="KoPub돋움체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927717-61F3-409B-8431-3D392BEC6D96}"/>
              </a:ext>
            </a:extLst>
          </p:cNvPr>
          <p:cNvCxnSpPr/>
          <p:nvPr userDrawn="1"/>
        </p:nvCxnSpPr>
        <p:spPr>
          <a:xfrm>
            <a:off x="0" y="6486527"/>
            <a:ext cx="12192000" cy="0"/>
          </a:xfrm>
          <a:prstGeom prst="line">
            <a:avLst/>
          </a:prstGeom>
          <a:ln w="12700">
            <a:solidFill>
              <a:srgbClr val="E6E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A5122A-F568-4E4B-A7E6-E86BDB9E2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t="18766" r="24807" b="22515"/>
          <a:stretch/>
        </p:blipFill>
        <p:spPr>
          <a:xfrm>
            <a:off x="205476" y="6531174"/>
            <a:ext cx="972331" cy="28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58CF64-4468-4432-B5A4-ED45402499FE}"/>
              </a:ext>
            </a:extLst>
          </p:cNvPr>
          <p:cNvSpPr/>
          <p:nvPr userDrawn="1"/>
        </p:nvSpPr>
        <p:spPr>
          <a:xfrm>
            <a:off x="5904281" y="6548490"/>
            <a:ext cx="383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BB9901C-7B72-45F9-972C-F3D5D422CC37}" type="slidenum">
              <a:rPr lang="en-US" altLang="ko-KR" sz="12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039D4B-27DF-465F-89E9-4042BD69D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047CD26-328E-4B0B-89D0-EF8574AE5D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546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484327-6CF4-44D6-B68A-6373BB646AD7}"/>
              </a:ext>
            </a:extLst>
          </p:cNvPr>
          <p:cNvSpPr/>
          <p:nvPr userDrawn="1"/>
        </p:nvSpPr>
        <p:spPr>
          <a:xfrm rot="16200000">
            <a:off x="11976244" y="6499651"/>
            <a:ext cx="159369" cy="272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42C5"/>
              </a:solidFill>
              <a:latin typeface="KoPub돋움체 Bold" pitchFamily="2" charset="-127"/>
              <a:ea typeface="KoPub돋움체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927717-61F3-409B-8431-3D392BEC6D96}"/>
              </a:ext>
            </a:extLst>
          </p:cNvPr>
          <p:cNvCxnSpPr/>
          <p:nvPr userDrawn="1"/>
        </p:nvCxnSpPr>
        <p:spPr>
          <a:xfrm>
            <a:off x="0" y="6486527"/>
            <a:ext cx="12192000" cy="0"/>
          </a:xfrm>
          <a:prstGeom prst="line">
            <a:avLst/>
          </a:prstGeom>
          <a:ln w="12700">
            <a:solidFill>
              <a:srgbClr val="E6E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A5122A-F568-4E4B-A7E6-E86BDB9E2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t="18766" r="24807" b="22515"/>
          <a:stretch/>
        </p:blipFill>
        <p:spPr>
          <a:xfrm>
            <a:off x="205476" y="6531174"/>
            <a:ext cx="972331" cy="28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58CF64-4468-4432-B5A4-ED45402499FE}"/>
              </a:ext>
            </a:extLst>
          </p:cNvPr>
          <p:cNvSpPr/>
          <p:nvPr userDrawn="1"/>
        </p:nvSpPr>
        <p:spPr>
          <a:xfrm>
            <a:off x="5904281" y="6548490"/>
            <a:ext cx="383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BB9901C-7B72-45F9-972C-F3D5D422CC37}" type="slidenum">
              <a:rPr lang="en-US" altLang="ko-KR" sz="12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6A278-20E4-4D00-A2DE-67E3A28A0BB8}"/>
              </a:ext>
            </a:extLst>
          </p:cNvPr>
          <p:cNvSpPr/>
          <p:nvPr userDrawn="1"/>
        </p:nvSpPr>
        <p:spPr>
          <a:xfrm>
            <a:off x="1772693" y="0"/>
            <a:ext cx="10418109" cy="3293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99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4FD8C4-A3BC-4422-9D3A-8EC85F701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91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3DA44D-F539-4459-AB40-D6A7E2817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243B656-5A5A-4D2B-80FA-5763F60D4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" y="0"/>
            <a:ext cx="1218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F6830B7-C7C8-43E8-8ED3-0EB19A739C39}"/>
              </a:ext>
            </a:extLst>
          </p:cNvPr>
          <p:cNvGrpSpPr/>
          <p:nvPr userDrawn="1"/>
        </p:nvGrpSpPr>
        <p:grpSpPr>
          <a:xfrm>
            <a:off x="-1274332" y="-26690"/>
            <a:ext cx="1015716" cy="6915642"/>
            <a:chOff x="-1274332" y="-26690"/>
            <a:chExt cx="1015716" cy="691564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BCA0DB1-7780-427A-96EF-5A731313ADDA}"/>
                </a:ext>
              </a:extLst>
            </p:cNvPr>
            <p:cNvSpPr/>
            <p:nvPr userDrawn="1"/>
          </p:nvSpPr>
          <p:spPr>
            <a:xfrm>
              <a:off x="-618657" y="6529369"/>
              <a:ext cx="359583" cy="359583"/>
            </a:xfrm>
            <a:prstGeom prst="ellipse">
              <a:avLst/>
            </a:prstGeom>
            <a:solidFill>
              <a:srgbClr val="BE27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9E25AE-96E2-4C8D-8A40-71ADF3BF9425}"/>
                </a:ext>
              </a:extLst>
            </p:cNvPr>
            <p:cNvSpPr txBox="1"/>
            <p:nvPr userDrawn="1"/>
          </p:nvSpPr>
          <p:spPr>
            <a:xfrm>
              <a:off x="-1157461" y="6574117"/>
              <a:ext cx="49885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25D4D4-5A69-45F9-AAD5-FC9BED23F621}"/>
                </a:ext>
              </a:extLst>
            </p:cNvPr>
            <p:cNvSpPr/>
            <p:nvPr userDrawn="1"/>
          </p:nvSpPr>
          <p:spPr>
            <a:xfrm>
              <a:off x="-618657" y="6105510"/>
              <a:ext cx="359583" cy="359583"/>
            </a:xfrm>
            <a:prstGeom prst="ellipse">
              <a:avLst/>
            </a:prstGeom>
            <a:solidFill>
              <a:srgbClr val="FC73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D3A51-ED4D-4F06-A18F-D6A2642E603C}"/>
                </a:ext>
              </a:extLst>
            </p:cNvPr>
            <p:cNvSpPr txBox="1"/>
            <p:nvPr userDrawn="1"/>
          </p:nvSpPr>
          <p:spPr>
            <a:xfrm>
              <a:off x="-1161803" y="6116917"/>
              <a:ext cx="49885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F195A5-04DE-4FF3-8F84-991B5D8CFA8E}"/>
                </a:ext>
              </a:extLst>
            </p:cNvPr>
            <p:cNvSpPr txBox="1"/>
            <p:nvPr userDrawn="1"/>
          </p:nvSpPr>
          <p:spPr>
            <a:xfrm>
              <a:off x="-1157461" y="5685999"/>
              <a:ext cx="49885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강조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5EF35C0-0658-41DA-844C-020DAD445DDA}"/>
                </a:ext>
              </a:extLst>
            </p:cNvPr>
            <p:cNvSpPr/>
            <p:nvPr userDrawn="1"/>
          </p:nvSpPr>
          <p:spPr>
            <a:xfrm>
              <a:off x="-618657" y="5663264"/>
              <a:ext cx="359583" cy="359583"/>
            </a:xfrm>
            <a:prstGeom prst="ellipse">
              <a:avLst/>
            </a:prstGeom>
            <a:solidFill>
              <a:srgbClr val="FEE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rgbClr val="E3D373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97E044-D208-4CF6-886E-7F8E0FFECE91}"/>
                </a:ext>
              </a:extLst>
            </p:cNvPr>
            <p:cNvGrpSpPr/>
            <p:nvPr userDrawn="1"/>
          </p:nvGrpSpPr>
          <p:grpSpPr>
            <a:xfrm>
              <a:off x="-615205" y="-26690"/>
              <a:ext cx="352679" cy="1544864"/>
              <a:chOff x="8984752" y="2352431"/>
              <a:chExt cx="352679" cy="154486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0DA6C5C-5F2C-4FAC-9DEF-4E0B416C4A12}"/>
                  </a:ext>
                </a:extLst>
              </p:cNvPr>
              <p:cNvSpPr/>
              <p:nvPr userDrawn="1"/>
            </p:nvSpPr>
            <p:spPr>
              <a:xfrm rot="5400000">
                <a:off x="8984752" y="2749826"/>
                <a:ext cx="352679" cy="352679"/>
              </a:xfrm>
              <a:prstGeom prst="ellipse">
                <a:avLst/>
              </a:prstGeom>
              <a:solidFill>
                <a:srgbClr val="ACADB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 defTabSz="844083"/>
                <a:endParaRPr lang="ko-KR" altLang="en-US" sz="1015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2E3082A-C0A0-4F6F-894B-C62697B4ABBD}"/>
                  </a:ext>
                </a:extLst>
              </p:cNvPr>
              <p:cNvSpPr/>
              <p:nvPr userDrawn="1"/>
            </p:nvSpPr>
            <p:spPr>
              <a:xfrm rot="5400000">
                <a:off x="8984752" y="3544616"/>
                <a:ext cx="352679" cy="352679"/>
              </a:xfrm>
              <a:prstGeom prst="ellipse">
                <a:avLst/>
              </a:prstGeom>
              <a:solidFill>
                <a:srgbClr val="2728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>
                  <a:solidFill>
                    <a:srgbClr val="3D464C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0299CC7-A0F3-40E6-AE2B-998D307D89DD}"/>
                  </a:ext>
                </a:extLst>
              </p:cNvPr>
              <p:cNvSpPr/>
              <p:nvPr userDrawn="1"/>
            </p:nvSpPr>
            <p:spPr>
              <a:xfrm rot="5400000">
                <a:off x="8984752" y="3147221"/>
                <a:ext cx="352679" cy="352679"/>
              </a:xfrm>
              <a:prstGeom prst="ellips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>
                  <a:solidFill>
                    <a:prstClr val="white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</p:txBody>
          </p:sp>
          <p:sp>
            <p:nvSpPr>
              <p:cNvPr id="25" name="직사각형 21">
                <a:extLst>
                  <a:ext uri="{FF2B5EF4-FFF2-40B4-BE49-F238E27FC236}">
                    <a16:creationId xmlns:a16="http://schemas.microsoft.com/office/drawing/2014/main" id="{E85C554E-4125-4C1B-AE04-FCDF9A76132C}"/>
                  </a:ext>
                </a:extLst>
              </p:cNvPr>
              <p:cNvSpPr/>
              <p:nvPr userDrawn="1"/>
            </p:nvSpPr>
            <p:spPr>
              <a:xfrm rot="5400000">
                <a:off x="8984752" y="2352431"/>
                <a:ext cx="352679" cy="352679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>
                  <a:solidFill>
                    <a:prstClr val="white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82D780-DDEA-4191-A32F-5A4108AB7BD1}"/>
                </a:ext>
              </a:extLst>
            </p:cNvPr>
            <p:cNvSpPr txBox="1"/>
            <p:nvPr userDrawn="1"/>
          </p:nvSpPr>
          <p:spPr>
            <a:xfrm>
              <a:off x="-1117238" y="3360633"/>
              <a:ext cx="49885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기본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8374984-6B74-44FB-A12E-B291550BFB78}"/>
                </a:ext>
              </a:extLst>
            </p:cNvPr>
            <p:cNvSpPr/>
            <p:nvPr userDrawn="1"/>
          </p:nvSpPr>
          <p:spPr>
            <a:xfrm>
              <a:off x="-618199" y="3760765"/>
              <a:ext cx="359583" cy="359583"/>
            </a:xfrm>
            <a:prstGeom prst="ellipse">
              <a:avLst/>
            </a:prstGeom>
            <a:solidFill>
              <a:srgbClr val="0F4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2" name="직사각형 21">
              <a:extLst>
                <a:ext uri="{FF2B5EF4-FFF2-40B4-BE49-F238E27FC236}">
                  <a16:creationId xmlns:a16="http://schemas.microsoft.com/office/drawing/2014/main" id="{03D71AC9-196F-4C67-A9F1-BA4BD7DBB242}"/>
                </a:ext>
              </a:extLst>
            </p:cNvPr>
            <p:cNvSpPr/>
            <p:nvPr userDrawn="1"/>
          </p:nvSpPr>
          <p:spPr>
            <a:xfrm rot="5400000">
              <a:off x="-614747" y="4169174"/>
              <a:ext cx="352679" cy="352679"/>
            </a:xfrm>
            <a:prstGeom prst="ellipse">
              <a:avLst/>
            </a:prstGeom>
            <a:solidFill>
              <a:srgbClr val="0B3E9C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844083"/>
              <a:endParaRPr lang="ko-KR" altLang="en-US" sz="1015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" name="직사각형 22">
              <a:extLst>
                <a:ext uri="{FF2B5EF4-FFF2-40B4-BE49-F238E27FC236}">
                  <a16:creationId xmlns:a16="http://schemas.microsoft.com/office/drawing/2014/main" id="{B179B313-8FCE-49D7-9BCE-7A0200365615}"/>
                </a:ext>
              </a:extLst>
            </p:cNvPr>
            <p:cNvSpPr/>
            <p:nvPr userDrawn="1"/>
          </p:nvSpPr>
          <p:spPr>
            <a:xfrm rot="5400000">
              <a:off x="-614747" y="3359260"/>
              <a:ext cx="352679" cy="352679"/>
            </a:xfrm>
            <a:prstGeom prst="ellipse">
              <a:avLst/>
            </a:prstGeom>
            <a:solidFill>
              <a:srgbClr val="125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srgbClr val="3D464C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4" name="직사각형 23">
              <a:extLst>
                <a:ext uri="{FF2B5EF4-FFF2-40B4-BE49-F238E27FC236}">
                  <a16:creationId xmlns:a16="http://schemas.microsoft.com/office/drawing/2014/main" id="{E78462C8-2A78-4819-9019-A9ABC604F444}"/>
                </a:ext>
              </a:extLst>
            </p:cNvPr>
            <p:cNvSpPr/>
            <p:nvPr userDrawn="1"/>
          </p:nvSpPr>
          <p:spPr>
            <a:xfrm rot="5400000">
              <a:off x="-614747" y="2556250"/>
              <a:ext cx="352679" cy="352679"/>
            </a:xfrm>
            <a:prstGeom prst="ellipse">
              <a:avLst/>
            </a:prstGeom>
            <a:solidFill>
              <a:srgbClr val="528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prstClr val="white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5" name="직사각형 22">
              <a:extLst>
                <a:ext uri="{FF2B5EF4-FFF2-40B4-BE49-F238E27FC236}">
                  <a16:creationId xmlns:a16="http://schemas.microsoft.com/office/drawing/2014/main" id="{02943FC0-71B3-4C5F-A119-5DBBDD85F729}"/>
                </a:ext>
              </a:extLst>
            </p:cNvPr>
            <p:cNvSpPr/>
            <p:nvPr userDrawn="1"/>
          </p:nvSpPr>
          <p:spPr>
            <a:xfrm rot="5400000">
              <a:off x="-614747" y="2957755"/>
              <a:ext cx="352679" cy="352679"/>
            </a:xfrm>
            <a:prstGeom prst="ellipse">
              <a:avLst/>
            </a:prstGeom>
            <a:solidFill>
              <a:srgbClr val="306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srgbClr val="3D464C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6" name="직사각형 23">
              <a:extLst>
                <a:ext uri="{FF2B5EF4-FFF2-40B4-BE49-F238E27FC236}">
                  <a16:creationId xmlns:a16="http://schemas.microsoft.com/office/drawing/2014/main" id="{A10A4397-CD04-4AC0-989E-C1C5A1AAF8FC}"/>
                </a:ext>
              </a:extLst>
            </p:cNvPr>
            <p:cNvSpPr/>
            <p:nvPr userDrawn="1"/>
          </p:nvSpPr>
          <p:spPr>
            <a:xfrm rot="5400000">
              <a:off x="-614747" y="4570679"/>
              <a:ext cx="352679" cy="352679"/>
            </a:xfrm>
            <a:prstGeom prst="ellipse">
              <a:avLst/>
            </a:prstGeom>
            <a:solidFill>
              <a:srgbClr val="062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prstClr val="white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7" name="직사각형 21">
              <a:extLst>
                <a:ext uri="{FF2B5EF4-FFF2-40B4-BE49-F238E27FC236}">
                  <a16:creationId xmlns:a16="http://schemas.microsoft.com/office/drawing/2014/main" id="{3FE153E5-3823-4EB5-AB3F-A539D42AA38F}"/>
                </a:ext>
              </a:extLst>
            </p:cNvPr>
            <p:cNvSpPr/>
            <p:nvPr userDrawn="1"/>
          </p:nvSpPr>
          <p:spPr>
            <a:xfrm rot="5400000">
              <a:off x="-614747" y="2154745"/>
              <a:ext cx="352679" cy="352679"/>
            </a:xfrm>
            <a:prstGeom prst="ellipse">
              <a:avLst/>
            </a:prstGeom>
            <a:solidFill>
              <a:srgbClr val="97B7EE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844083"/>
              <a:endParaRPr lang="ko-KR" altLang="en-US" sz="1015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" name="직사각형 22">
              <a:extLst>
                <a:ext uri="{FF2B5EF4-FFF2-40B4-BE49-F238E27FC236}">
                  <a16:creationId xmlns:a16="http://schemas.microsoft.com/office/drawing/2014/main" id="{1087B783-4D5A-4CDC-9AE5-17FDC91D72EA}"/>
                </a:ext>
              </a:extLst>
            </p:cNvPr>
            <p:cNvSpPr/>
            <p:nvPr userDrawn="1"/>
          </p:nvSpPr>
          <p:spPr>
            <a:xfrm rot="5400000">
              <a:off x="-614747" y="4972185"/>
              <a:ext cx="352679" cy="352679"/>
            </a:xfrm>
            <a:prstGeom prst="ellipse">
              <a:avLst/>
            </a:prstGeom>
            <a:solidFill>
              <a:srgbClr val="04193E"/>
            </a:solidFill>
            <a:ln>
              <a:solidFill>
                <a:srgbClr val="2A03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solidFill>
                  <a:srgbClr val="3D464C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19" name="직사각형 21">
              <a:extLst>
                <a:ext uri="{FF2B5EF4-FFF2-40B4-BE49-F238E27FC236}">
                  <a16:creationId xmlns:a16="http://schemas.microsoft.com/office/drawing/2014/main" id="{079257B2-18BC-4A2B-9E8F-E834F07906F2}"/>
                </a:ext>
              </a:extLst>
            </p:cNvPr>
            <p:cNvSpPr/>
            <p:nvPr userDrawn="1"/>
          </p:nvSpPr>
          <p:spPr>
            <a:xfrm rot="5400000">
              <a:off x="-614747" y="1753240"/>
              <a:ext cx="352679" cy="352679"/>
            </a:xfrm>
            <a:prstGeom prst="ellipse">
              <a:avLst/>
            </a:prstGeom>
            <a:solidFill>
              <a:srgbClr val="BACFF4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844083"/>
              <a:endParaRPr lang="ko-KR" altLang="en-US" sz="1015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047527-0D35-4C3B-92DD-20B941CEB078}"/>
                </a:ext>
              </a:extLst>
            </p:cNvPr>
            <p:cNvSpPr txBox="1"/>
            <p:nvPr userDrawn="1"/>
          </p:nvSpPr>
          <p:spPr>
            <a:xfrm>
              <a:off x="-1274332" y="3786667"/>
              <a:ext cx="65594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배경색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5C6724-CF5D-42EE-9AA5-FA9D424DAEE8}"/>
                </a:ext>
              </a:extLst>
            </p:cNvPr>
            <p:cNvSpPr txBox="1"/>
            <p:nvPr userDrawn="1"/>
          </p:nvSpPr>
          <p:spPr>
            <a:xfrm>
              <a:off x="-1274332" y="4994635"/>
              <a:ext cx="65594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>
                  <a:ln>
                    <a:solidFill>
                      <a:srgbClr val="AA2C0A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배경색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28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78" r:id="rId3"/>
    <p:sldLayoutId id="2147483679" r:id="rId4"/>
    <p:sldLayoutId id="2147483668" r:id="rId5"/>
    <p:sldLayoutId id="2147483681" r:id="rId6"/>
    <p:sldLayoutId id="2147483670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ditor.swagger.io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E6FE7C7-1E19-4591-9E22-242FCCE41733}"/>
              </a:ext>
            </a:extLst>
          </p:cNvPr>
          <p:cNvGrpSpPr/>
          <p:nvPr/>
        </p:nvGrpSpPr>
        <p:grpSpPr>
          <a:xfrm>
            <a:off x="539750" y="1467237"/>
            <a:ext cx="4271010" cy="437754"/>
            <a:chOff x="666750" y="3691803"/>
            <a:chExt cx="1357312" cy="4377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50A02E-786B-45B1-BFDA-98A273CE6212}"/>
                </a:ext>
              </a:extLst>
            </p:cNvPr>
            <p:cNvSpPr txBox="1"/>
            <p:nvPr/>
          </p:nvSpPr>
          <p:spPr>
            <a:xfrm>
              <a:off x="666750" y="3729447"/>
              <a:ext cx="1357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10" dirty="0" err="1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긴급신고공동관리센터</a:t>
              </a:r>
              <a:endParaRPr lang="ko-KR" altLang="en-US" sz="2000" b="1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B91B0B8-D588-46A9-B09C-65B231B55B6C}"/>
                </a:ext>
              </a:extLst>
            </p:cNvPr>
            <p:cNvGrpSpPr/>
            <p:nvPr userDrawn="1"/>
          </p:nvGrpSpPr>
          <p:grpSpPr>
            <a:xfrm>
              <a:off x="685800" y="3691803"/>
              <a:ext cx="1319213" cy="406518"/>
              <a:chOff x="592678" y="1986370"/>
              <a:chExt cx="6936382" cy="406518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40481C21-F036-4C38-A70E-298DF9D6E242}"/>
                  </a:ext>
                </a:extLst>
              </p:cNvPr>
              <p:cNvCxnSpPr/>
              <p:nvPr userDrawn="1"/>
            </p:nvCxnSpPr>
            <p:spPr>
              <a:xfrm>
                <a:off x="592678" y="1986370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3AA9AE6-F0F3-4245-BC31-C4D719A28324}"/>
                  </a:ext>
                </a:extLst>
              </p:cNvPr>
              <p:cNvCxnSpPr/>
              <p:nvPr/>
            </p:nvCxnSpPr>
            <p:spPr>
              <a:xfrm>
                <a:off x="592678" y="2392888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87EE79-AED5-4ADD-9FCB-E6F894FD4098}"/>
              </a:ext>
            </a:extLst>
          </p:cNvPr>
          <p:cNvSpPr txBox="1"/>
          <p:nvPr/>
        </p:nvSpPr>
        <p:spPr>
          <a:xfrm>
            <a:off x="552845" y="4673598"/>
            <a:ext cx="148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2025. 5.28</a:t>
            </a:r>
            <a:endParaRPr lang="ko-KR" altLang="en-US" sz="1600" spc="10" dirty="0">
              <a:ln w="38100"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97B7E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B1515F-A02F-46E1-B939-48272480583C}"/>
              </a:ext>
            </a:extLst>
          </p:cNvPr>
          <p:cNvSpPr txBox="1"/>
          <p:nvPr/>
        </p:nvSpPr>
        <p:spPr>
          <a:xfrm>
            <a:off x="448616" y="2615728"/>
            <a:ext cx="6102953" cy="945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5400" spc="-15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&amp; Postman</a:t>
            </a:r>
            <a:endParaRPr lang="en-US" altLang="ko-KR" sz="5400" spc="-150" baseline="0" dirty="0">
              <a:ln w="38100"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54D144-6B24-E5BC-3A70-7B53394D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6" y="5780235"/>
            <a:ext cx="3118450" cy="57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2D579-1EED-C8DB-00F5-9F6BD88AE60A}"/>
              </a:ext>
            </a:extLst>
          </p:cNvPr>
          <p:cNvSpPr txBox="1"/>
          <p:nvPr/>
        </p:nvSpPr>
        <p:spPr>
          <a:xfrm>
            <a:off x="3790524" y="5908717"/>
            <a:ext cx="1068626" cy="448953"/>
          </a:xfrm>
          <a:prstGeom prst="rect">
            <a:avLst/>
          </a:prstGeom>
          <a:noFill/>
        </p:spPr>
        <p:txBody>
          <a:bodyPr wrap="square" lIns="0" tIns="18000" rIns="0" bIns="0" rtlCol="0" anchor="ctr" anchorCtr="0">
            <a:noAutofit/>
          </a:bodyPr>
          <a:lstStyle/>
          <a:p>
            <a:pPr indent="-177800" defTabSz="457200" fontAlgn="base" latinLnBrk="0"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20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738A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맑은 고딕"/>
              </a:rPr>
              <a:t>컨소시엄</a:t>
            </a:r>
          </a:p>
        </p:txBody>
      </p:sp>
    </p:spTree>
    <p:extLst>
      <p:ext uri="{BB962C8B-B14F-4D97-AF65-F5344CB8AC3E}">
        <p14:creationId xmlns:p14="http://schemas.microsoft.com/office/powerpoint/2010/main" val="402116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Editor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36595" y="390815"/>
            <a:ext cx="49725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9EA6BD0-7D07-41C4-80EE-7D6F72DAB4F9}"/>
              </a:ext>
            </a:extLst>
          </p:cNvPr>
          <p:cNvSpPr/>
          <p:nvPr/>
        </p:nvSpPr>
        <p:spPr>
          <a:xfrm>
            <a:off x="286985" y="1352529"/>
            <a:ext cx="2093906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 설치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(Node.js)</a:t>
            </a:r>
            <a:endParaRPr lang="ko-KR" altLang="en-US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318F10-4EDC-4F75-BD7C-537F6BB6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25" y="1240386"/>
            <a:ext cx="4583890" cy="51058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3673647-18C7-4776-B6C0-E3FA7754ACAB}"/>
              </a:ext>
            </a:extLst>
          </p:cNvPr>
          <p:cNvGrpSpPr/>
          <p:nvPr/>
        </p:nvGrpSpPr>
        <p:grpSpPr>
          <a:xfrm>
            <a:off x="5997156" y="1240386"/>
            <a:ext cx="988755" cy="266740"/>
            <a:chOff x="5978106" y="1347314"/>
            <a:chExt cx="988755" cy="2667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A64B9F2-DABE-4D1E-8B8A-B0B2C6F60F70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8CEB4-20B3-4155-9B69-A9FBB1172329}"/>
                </a:ext>
              </a:extLst>
            </p:cNvPr>
            <p:cNvSpPr txBox="1"/>
            <p:nvPr/>
          </p:nvSpPr>
          <p:spPr>
            <a:xfrm>
              <a:off x="6219541" y="1347314"/>
              <a:ext cx="7473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git clone</a:t>
              </a:r>
              <a:endPara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8B6210-B0FB-4C00-BC93-43A63CEF3A6E}"/>
              </a:ext>
            </a:extLst>
          </p:cNvPr>
          <p:cNvGrpSpPr/>
          <p:nvPr/>
        </p:nvGrpSpPr>
        <p:grpSpPr>
          <a:xfrm>
            <a:off x="5997156" y="1543024"/>
            <a:ext cx="1192336" cy="266740"/>
            <a:chOff x="5978106" y="1347314"/>
            <a:chExt cx="1192336" cy="26674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333CFC0-0BC2-451C-B094-F3E1FA010926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229894-7D47-49B4-B443-7255CCAB16F4}"/>
                </a:ext>
              </a:extLst>
            </p:cNvPr>
            <p:cNvSpPr txBox="1"/>
            <p:nvPr/>
          </p:nvSpPr>
          <p:spPr>
            <a:xfrm>
              <a:off x="6219541" y="1347314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디렉터리 이동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342779-D18A-4C36-9759-9A6D456094F6}"/>
              </a:ext>
            </a:extLst>
          </p:cNvPr>
          <p:cNvGrpSpPr/>
          <p:nvPr/>
        </p:nvGrpSpPr>
        <p:grpSpPr>
          <a:xfrm>
            <a:off x="5997156" y="1830922"/>
            <a:ext cx="1226000" cy="266740"/>
            <a:chOff x="5978106" y="1347314"/>
            <a:chExt cx="1226000" cy="26674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0AABC8-508D-49BC-AC77-8FF4B83B0CD5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82A582-DCF5-416D-924C-FE7AEA4FE582}"/>
                </a:ext>
              </a:extLst>
            </p:cNvPr>
            <p:cNvSpPr txBox="1"/>
            <p:nvPr/>
          </p:nvSpPr>
          <p:spPr>
            <a:xfrm>
              <a:off x="6219541" y="1347314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npm</a:t>
              </a:r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으로 설치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D75BFD-12BF-438D-9712-62E4FC6CDFEC}"/>
              </a:ext>
            </a:extLst>
          </p:cNvPr>
          <p:cNvGrpSpPr/>
          <p:nvPr/>
        </p:nvGrpSpPr>
        <p:grpSpPr>
          <a:xfrm>
            <a:off x="5999751" y="4760339"/>
            <a:ext cx="1192336" cy="266740"/>
            <a:chOff x="5978106" y="1347314"/>
            <a:chExt cx="1192336" cy="26674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6B44333-ABC7-4130-82E5-C6D8C6923EE7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3E9428-70C1-4F6B-97B3-0D610A6E2B3C}"/>
                </a:ext>
              </a:extLst>
            </p:cNvPr>
            <p:cNvSpPr txBox="1"/>
            <p:nvPr/>
          </p:nvSpPr>
          <p:spPr>
            <a:xfrm>
              <a:off x="6219541" y="1347314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로컬에서 실행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4C83C5-12FB-491E-A619-AEF133006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07" y="3307502"/>
            <a:ext cx="5535191" cy="293515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B13425-7682-4B61-A397-3173E91B44B9}"/>
              </a:ext>
            </a:extLst>
          </p:cNvPr>
          <p:cNvGrpSpPr/>
          <p:nvPr/>
        </p:nvGrpSpPr>
        <p:grpSpPr>
          <a:xfrm>
            <a:off x="324867" y="2993137"/>
            <a:ext cx="1192336" cy="266740"/>
            <a:chOff x="5978106" y="1347314"/>
            <a:chExt cx="1192336" cy="26674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B2A292D-CADD-45EB-A3BC-4510D0DB6ACB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9FBCF1-C57E-40C1-8C71-5E6597577321}"/>
                </a:ext>
              </a:extLst>
            </p:cNvPr>
            <p:cNvSpPr txBox="1"/>
            <p:nvPr/>
          </p:nvSpPr>
          <p:spPr>
            <a:xfrm>
              <a:off x="6219541" y="1347314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로컬에서 접속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90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Editor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36595" y="390815"/>
            <a:ext cx="49725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9EA6BD0-7D07-41C4-80EE-7D6F72DAB4F9}"/>
              </a:ext>
            </a:extLst>
          </p:cNvPr>
          <p:cNvSpPr/>
          <p:nvPr/>
        </p:nvSpPr>
        <p:spPr>
          <a:xfrm>
            <a:off x="286985" y="1352529"/>
            <a:ext cx="2093906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673647-18C7-4776-B6C0-E3FA7754ACAB}"/>
              </a:ext>
            </a:extLst>
          </p:cNvPr>
          <p:cNvGrpSpPr/>
          <p:nvPr/>
        </p:nvGrpSpPr>
        <p:grpSpPr>
          <a:xfrm>
            <a:off x="8778456" y="2045336"/>
            <a:ext cx="1589881" cy="266740"/>
            <a:chOff x="5978106" y="1347314"/>
            <a:chExt cx="1589881" cy="2667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A64B9F2-DABE-4D1E-8B8A-B0B2C6F60F70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8CEB4-20B3-4155-9B69-A9FBB1172329}"/>
                </a:ext>
              </a:extLst>
            </p:cNvPr>
            <p:cNvSpPr txBox="1"/>
            <p:nvPr/>
          </p:nvSpPr>
          <p:spPr>
            <a:xfrm>
              <a:off x="6219541" y="1347314"/>
              <a:ext cx="13484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docker image pull</a:t>
              </a:r>
              <a:endPara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8B6210-B0FB-4C00-BC93-43A63CEF3A6E}"/>
              </a:ext>
            </a:extLst>
          </p:cNvPr>
          <p:cNvGrpSpPr/>
          <p:nvPr/>
        </p:nvGrpSpPr>
        <p:grpSpPr>
          <a:xfrm>
            <a:off x="8778456" y="3261944"/>
            <a:ext cx="1123408" cy="266740"/>
            <a:chOff x="5978106" y="1347314"/>
            <a:chExt cx="1123408" cy="26674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333CFC0-0BC2-451C-B094-F3E1FA010926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229894-7D47-49B4-B443-7255CCAB16F4}"/>
                </a:ext>
              </a:extLst>
            </p:cNvPr>
            <p:cNvSpPr txBox="1"/>
            <p:nvPr/>
          </p:nvSpPr>
          <p:spPr>
            <a:xfrm>
              <a:off x="6219541" y="1347314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docker run</a:t>
              </a:r>
              <a:endPara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342779-D18A-4C36-9759-9A6D456094F6}"/>
              </a:ext>
            </a:extLst>
          </p:cNvPr>
          <p:cNvGrpSpPr/>
          <p:nvPr/>
        </p:nvGrpSpPr>
        <p:grpSpPr>
          <a:xfrm>
            <a:off x="324867" y="3755170"/>
            <a:ext cx="1192336" cy="266740"/>
            <a:chOff x="5978106" y="1347314"/>
            <a:chExt cx="1192336" cy="26674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0AABC8-508D-49BC-AC77-8FF4B83B0CD5}"/>
                </a:ext>
              </a:extLst>
            </p:cNvPr>
            <p:cNvSpPr/>
            <p:nvPr/>
          </p:nvSpPr>
          <p:spPr>
            <a:xfrm>
              <a:off x="5978106" y="136205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82A582-DCF5-416D-924C-FE7AEA4FE582}"/>
                </a:ext>
              </a:extLst>
            </p:cNvPr>
            <p:cNvSpPr txBox="1"/>
            <p:nvPr/>
          </p:nvSpPr>
          <p:spPr>
            <a:xfrm>
              <a:off x="6219541" y="1347314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로컬에서 접속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01A478-2FC7-4720-ADA6-09FA74DC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85" y="1968689"/>
            <a:ext cx="8392696" cy="1752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279CD4-8215-4B55-8B06-C0484025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5" y="4051235"/>
            <a:ext cx="7176842" cy="2396899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7C20242-6C7D-4220-B3B7-952A9FC59CCD}"/>
              </a:ext>
            </a:extLst>
          </p:cNvPr>
          <p:cNvSpPr/>
          <p:nvPr/>
        </p:nvSpPr>
        <p:spPr>
          <a:xfrm>
            <a:off x="9901864" y="4332540"/>
            <a:ext cx="2093906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제공하는 서비스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4FC311-B033-4F84-85F6-33F7FB6AB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039" y="5072968"/>
            <a:ext cx="4411650" cy="9715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492F97-01CB-4D5D-B83D-5D94BA7E141C}"/>
              </a:ext>
            </a:extLst>
          </p:cNvPr>
          <p:cNvSpPr txBox="1"/>
          <p:nvPr/>
        </p:nvSpPr>
        <p:spPr>
          <a:xfrm>
            <a:off x="9204429" y="6168381"/>
            <a:ext cx="2395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6"/>
              </a:rPr>
              <a:t>https://editor.swagger.io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기능제한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22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Editor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28580" y="390815"/>
            <a:ext cx="5132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57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UI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28580" y="390815"/>
            <a:ext cx="5132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4FCE7A-C3AD-4F5D-B47F-96AA79C549D1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593C80-2E8B-4986-9306-F997F3E5959A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OAS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문서를 시각적으로 보여주고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브라우저에서 직접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테스트할 수 있게 도와주는 도구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4FC9B4A-821C-44FD-9BD7-F9AED26C2312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586340-99F6-49B9-A894-759AED5E7E7A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엔드포인트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및 응답 형식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인증 방법 등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명세 기반으로 항상 최신 문서 자동 생성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UI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직접 호출하고 응답을 확인할 수 있는 기능 제공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5BF1F-C9B7-42F3-A7AD-7148B49E4B47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  <p:pic>
        <p:nvPicPr>
          <p:cNvPr id="4104" name="Picture 8" descr="The Swagger UI — Connexion 3.0.dev0 documentation">
            <a:extLst>
              <a:ext uri="{FF2B5EF4-FFF2-40B4-BE49-F238E27FC236}">
                <a16:creationId xmlns:a16="http://schemas.microsoft.com/office/drawing/2014/main" id="{57D3E846-F702-4E78-9882-6C9B90EE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0" y="1186135"/>
            <a:ext cx="7974132" cy="51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0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UI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28580" y="390815"/>
            <a:ext cx="5132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54CC25-17D6-458F-81A2-C6E01AECC1CE}"/>
              </a:ext>
            </a:extLst>
          </p:cNvPr>
          <p:cNvSpPr/>
          <p:nvPr/>
        </p:nvSpPr>
        <p:spPr>
          <a:xfrm>
            <a:off x="1796608" y="1576819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UI Server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7AAD45-0637-40F6-8523-322FD2D51070}"/>
              </a:ext>
            </a:extLst>
          </p:cNvPr>
          <p:cNvSpPr/>
          <p:nvPr/>
        </p:nvSpPr>
        <p:spPr>
          <a:xfrm>
            <a:off x="7400903" y="1576819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라이브러리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E18D1-5236-4DF5-BDB8-39AE4CD76A97}"/>
              </a:ext>
            </a:extLst>
          </p:cNvPr>
          <p:cNvSpPr txBox="1"/>
          <p:nvPr/>
        </p:nvSpPr>
        <p:spPr>
          <a:xfrm>
            <a:off x="1394935" y="2285921"/>
            <a:ext cx="3610925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pull </a:t>
            </a:r>
            <a:r>
              <a:rPr lang="en-US" altLang="ko-KR" sz="12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swaggerapi</a:t>
            </a:r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/swagger-</a:t>
            </a:r>
            <a:r>
              <a:rPr lang="en-US" altLang="ko-KR" sz="12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</a:t>
            </a:r>
            <a:endParaRPr lang="en-US" altLang="ko-KR" sz="12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run –p 8080:8080 </a:t>
            </a:r>
            <a:r>
              <a:rPr lang="en-US" altLang="ko-KR" sz="12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swaggerapi</a:t>
            </a:r>
            <a:r>
              <a:rPr lang="en-US" altLang="ko-KR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/swagger-</a:t>
            </a:r>
            <a:r>
              <a:rPr lang="en-US" altLang="ko-KR" sz="12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</a:t>
            </a:r>
            <a:endParaRPr lang="ko-KR" altLang="en-US" sz="12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247157-D94A-4EEE-A701-D66255AC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5" y="2794962"/>
            <a:ext cx="3767664" cy="33723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945B89-C5CC-4C5E-AE0A-CBBE95289ABE}"/>
              </a:ext>
            </a:extLst>
          </p:cNvPr>
          <p:cNvSpPr/>
          <p:nvPr/>
        </p:nvSpPr>
        <p:spPr>
          <a:xfrm>
            <a:off x="2080245" y="5926350"/>
            <a:ext cx="2925615" cy="15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4A14BC9-0446-4857-A7A7-48D153B2D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066400"/>
              </p:ext>
            </p:extLst>
          </p:nvPr>
        </p:nvGraphicFramePr>
        <p:xfrm>
          <a:off x="6150353" y="2490795"/>
          <a:ext cx="5003321" cy="356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000">
                  <a:extLst>
                    <a:ext uri="{9D8B030D-6E8A-4147-A177-3AD203B41FA5}">
                      <a16:colId xmlns:a16="http://schemas.microsoft.com/office/drawing/2014/main" val="3461568447"/>
                    </a:ext>
                  </a:extLst>
                </a:gridCol>
                <a:gridCol w="3236321">
                  <a:extLst>
                    <a:ext uri="{9D8B030D-6E8A-4147-A177-3AD203B41FA5}">
                      <a16:colId xmlns:a16="http://schemas.microsoft.com/office/drawing/2014/main" val="595428328"/>
                    </a:ext>
                  </a:extLst>
                </a:gridCol>
              </a:tblGrid>
              <a:tr h="712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JS/Node.js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swagger-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ui</a:t>
                      </a:r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-express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swagger-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jsdoc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yamljs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297353"/>
                  </a:ext>
                </a:extLst>
              </a:tr>
              <a:tr h="712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Java/Spring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springdoc-openapi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83882"/>
                  </a:ext>
                </a:extLst>
              </a:tr>
              <a:tr h="712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Python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flask-</a:t>
                      </a:r>
                      <a:r>
                        <a:rPr lang="en-US" altLang="ko-KR" sz="120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restx</a:t>
                      </a:r>
                      <a:endParaRPr lang="en-US" altLang="ko-KR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Django-REST-Swagger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43374"/>
                  </a:ext>
                </a:extLst>
              </a:tr>
              <a:tr h="712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Go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go-swagger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00931"/>
                  </a:ext>
                </a:extLst>
              </a:tr>
              <a:tr h="712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PHP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swagger-php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16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9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UI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28580" y="390815"/>
            <a:ext cx="5132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8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kumimoji="1" lang="en-US" altLang="ko-KR" sz="4000" dirty="0" err="1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47015" y="390815"/>
            <a:ext cx="47641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F5A5AB-8A67-4CE4-8E71-53A7F57C9A95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C9E530-B5CE-44FF-AF38-2E740743985F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OAS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문서를 기반으로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클라이언트 라이브러리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서버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스텁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 등을 자동으로 생성하는 도구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44EF364-2495-40B8-A120-7F4B85F62D1A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72863D-43BA-403D-AE30-FB423DCDF4D9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프로그래밍 언어 및 프레임워크에 맞는 클라이언트 라이브러리 및 서버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스텁을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생성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HTML,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동적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HTML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다양한 포맷의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 생성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명령어를 통해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lang="en-US" altLang="ko-KR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실행할 수 있는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설정파일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플러그인 등으로 생성된 코드를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커스터마이징할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 있는 기능 제공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D9FD4F-6879-46F2-B508-F5A733055CB3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5FA82-6F10-46AB-8D9E-D4FB3B25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5" y="1212012"/>
            <a:ext cx="6674531" cy="5174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DDE44F-3789-4D03-B792-E1F8A871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96" y="2875929"/>
            <a:ext cx="5830114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3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kumimoji="1" lang="en-US" altLang="ko-KR" sz="4000" dirty="0" err="1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31787" y="390815"/>
            <a:ext cx="50687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7B11C8-A812-41F4-BAB6-5AF4332A095F}"/>
              </a:ext>
            </a:extLst>
          </p:cNvPr>
          <p:cNvSpPr/>
          <p:nvPr/>
        </p:nvSpPr>
        <p:spPr>
          <a:xfrm>
            <a:off x="1330527" y="1714837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Java CLI(JAR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0A3DE4-296D-44F9-AA8A-8C3EF0AA8568}"/>
              </a:ext>
            </a:extLst>
          </p:cNvPr>
          <p:cNvSpPr/>
          <p:nvPr/>
        </p:nvSpPr>
        <p:spPr>
          <a:xfrm>
            <a:off x="7815627" y="1714837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821AE6A-61C4-4198-87F2-463DCD4F9B26}"/>
              </a:ext>
            </a:extLst>
          </p:cNvPr>
          <p:cNvSpPr/>
          <p:nvPr/>
        </p:nvSpPr>
        <p:spPr>
          <a:xfrm>
            <a:off x="4531489" y="3776950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Editor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내장 </a:t>
            </a:r>
            <a:r>
              <a:rPr lang="en-US" altLang="ko-KR" sz="1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2FFF0-557B-4B87-974D-317DFD8C8F7F}"/>
              </a:ext>
            </a:extLst>
          </p:cNvPr>
          <p:cNvSpPr txBox="1"/>
          <p:nvPr/>
        </p:nvSpPr>
        <p:spPr>
          <a:xfrm>
            <a:off x="856330" y="2503970"/>
            <a:ext cx="3988592" cy="5770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 clone https://github.com/swagger-api/swagger-codegen.git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cd swagger-</a:t>
            </a: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b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mvn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clean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package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D2B80-BC89-453D-B6DD-CC3498F3FEC8}"/>
              </a:ext>
            </a:extLst>
          </p:cNvPr>
          <p:cNvSpPr txBox="1"/>
          <p:nvPr/>
        </p:nvSpPr>
        <p:spPr>
          <a:xfrm>
            <a:off x="7072442" y="2482874"/>
            <a:ext cx="3988592" cy="5770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 clone https://github.com/swagger-api/swagger-codegen.git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cd swagger-</a:t>
            </a: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b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./run-in-docker.sh </a:t>
            </a: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mvn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package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9A5DA-EF1D-4D35-9097-6CDCD9A8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49" y="4702843"/>
            <a:ext cx="4362907" cy="926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9B2A5-2D60-4A09-BCB6-09C8AA8EA175}"/>
              </a:ext>
            </a:extLst>
          </p:cNvPr>
          <p:cNvSpPr/>
          <p:nvPr/>
        </p:nvSpPr>
        <p:spPr>
          <a:xfrm>
            <a:off x="6178355" y="4756049"/>
            <a:ext cx="1560102" cy="19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51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kumimoji="1" lang="en-US" altLang="ko-KR" sz="4000" dirty="0" err="1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31787" y="390815"/>
            <a:ext cx="50687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4A88FE-DA67-4D1E-9453-DE5548CEED1C}"/>
              </a:ext>
            </a:extLst>
          </p:cNvPr>
          <p:cNvSpPr/>
          <p:nvPr/>
        </p:nvSpPr>
        <p:spPr>
          <a:xfrm>
            <a:off x="1330527" y="1714837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Java CLI(JAR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</a:t>
            </a:r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A48818D-DA5E-4F4C-9D46-9775E15DCCB8}"/>
              </a:ext>
            </a:extLst>
          </p:cNvPr>
          <p:cNvSpPr/>
          <p:nvPr/>
        </p:nvSpPr>
        <p:spPr>
          <a:xfrm>
            <a:off x="7815627" y="1714837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29CC6-711E-4094-AA3E-1C12432D28D3}"/>
              </a:ext>
            </a:extLst>
          </p:cNvPr>
          <p:cNvSpPr txBox="1"/>
          <p:nvPr/>
        </p:nvSpPr>
        <p:spPr>
          <a:xfrm>
            <a:off x="856330" y="2503970"/>
            <a:ext cx="3206327" cy="7386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java –jar [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경로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]/swagger-codegen-cli.jar generate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[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명세파일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 URL]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-l [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-o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출력폴더명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B419F-A653-4A81-90B2-1A845F11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2" y="3477857"/>
            <a:ext cx="3697564" cy="2601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B7D73B-3BCE-4186-9E3D-82E79B148703}"/>
              </a:ext>
            </a:extLst>
          </p:cNvPr>
          <p:cNvSpPr txBox="1"/>
          <p:nvPr/>
        </p:nvSpPr>
        <p:spPr>
          <a:xfrm>
            <a:off x="8104775" y="2503970"/>
            <a:ext cx="1923925" cy="7386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./run-in-docker.sh generate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en-US" altLang="ko-KR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[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명세파일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 URL]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-l [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\</a:t>
            </a:r>
          </a:p>
          <a:p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-o</a:t>
            </a:r>
            <a:r>
              <a:rPr lang="ko-KR" altLang="en-US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05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출력폴더명</a:t>
            </a:r>
            <a:r>
              <a:rPr lang="en-US" altLang="ko-KR" sz="10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F1E07-1A5F-4195-B30D-CE7F291B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51" y="3940534"/>
            <a:ext cx="5944430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Hub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520378" y="390815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9DECB-CBA3-4C41-BD23-676956EF1941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D15CD5-F1DB-49F7-96A2-C3E107A02F87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클라우드 기반의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문서화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협업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테스트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코드 생성까지 지원하는 통합 플랫폼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59DAE13-4F2B-4708-A29A-025FA1664749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42D7D8-FC6D-4963-A039-DAC455DB38E4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Editor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유사한 기능으로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설계하고 문서화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팀월들과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문서를 공유하고 실시간으로 협업 가능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문서의 버전을 관리하고 변경 이력을 추적할 수 있는 기능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</a:t>
            </a:r>
            <a:r>
              <a:rPr lang="en-US" altLang="ko-KR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CodeGen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유사한 기능으로 클라이언트 및 서버 코드를 생성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GitHub, GitLab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 다양한 버전 관리 시스템과 통합 가능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없이도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및 응답을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시뮬레이션할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 있는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Mocking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제공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437FE5-164E-4636-AF5D-E35B635990F3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  <p:pic>
        <p:nvPicPr>
          <p:cNvPr id="2050" name="Picture 2" descr="https://assets.apidog.com/blog/2023/08/image-9.png">
            <a:extLst>
              <a:ext uri="{FF2B5EF4-FFF2-40B4-BE49-F238E27FC236}">
                <a16:creationId xmlns:a16="http://schemas.microsoft.com/office/drawing/2014/main" id="{1EFC40B0-27D8-4A3E-A00B-18095C4F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3" y="1626767"/>
            <a:ext cx="8060415" cy="451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0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26">
            <a:extLst>
              <a:ext uri="{FF2B5EF4-FFF2-40B4-BE49-F238E27FC236}">
                <a16:creationId xmlns:a16="http://schemas.microsoft.com/office/drawing/2014/main" id="{08D7A570-4757-40CD-B5FD-EA0601476A63}"/>
              </a:ext>
            </a:extLst>
          </p:cNvPr>
          <p:cNvSpPr txBox="1">
            <a:spLocks/>
          </p:cNvSpPr>
          <p:nvPr/>
        </p:nvSpPr>
        <p:spPr>
          <a:xfrm>
            <a:off x="1934809" y="2239270"/>
            <a:ext cx="2118890" cy="596752"/>
          </a:xfrm>
          <a:prstGeom prst="rect">
            <a:avLst/>
          </a:prstGeom>
          <a:noFill/>
        </p:spPr>
        <p:txBody>
          <a:bodyPr wrap="none" lIns="0" tIns="18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</a:t>
            </a:r>
            <a:endParaRPr lang="ko-KR" altLang="en-US" sz="32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226">
            <a:extLst>
              <a:ext uri="{FF2B5EF4-FFF2-40B4-BE49-F238E27FC236}">
                <a16:creationId xmlns:a16="http://schemas.microsoft.com/office/drawing/2014/main" id="{E701CFC4-C6A1-466E-8F4D-17D1579D0FDC}"/>
              </a:ext>
            </a:extLst>
          </p:cNvPr>
          <p:cNvSpPr txBox="1">
            <a:spLocks/>
          </p:cNvSpPr>
          <p:nvPr/>
        </p:nvSpPr>
        <p:spPr>
          <a:xfrm>
            <a:off x="1934809" y="3468868"/>
            <a:ext cx="2118890" cy="596752"/>
          </a:xfrm>
          <a:prstGeom prst="rect">
            <a:avLst/>
          </a:prstGeom>
          <a:noFill/>
        </p:spPr>
        <p:txBody>
          <a:bodyPr wrap="none" lIns="0" tIns="18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</a:t>
            </a:r>
            <a:endParaRPr lang="ko-KR" altLang="en-US" sz="32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2382FDEF-5146-40D7-9BDF-EF13398BE5BB}"/>
              </a:ext>
            </a:extLst>
          </p:cNvPr>
          <p:cNvSpPr txBox="1">
            <a:spLocks/>
          </p:cNvSpPr>
          <p:nvPr/>
        </p:nvSpPr>
        <p:spPr>
          <a:xfrm>
            <a:off x="1934809" y="4811109"/>
            <a:ext cx="2118890" cy="596752"/>
          </a:xfrm>
          <a:prstGeom prst="rect">
            <a:avLst/>
          </a:prstGeom>
          <a:noFill/>
        </p:spPr>
        <p:txBody>
          <a:bodyPr wrap="none" lIns="0" tIns="18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3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 &amp; Newman</a:t>
            </a:r>
            <a:endParaRPr lang="ko-KR" altLang="en-US" sz="32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EB5DF9-970D-4968-9FE5-26654C830E34}"/>
              </a:ext>
            </a:extLst>
          </p:cNvPr>
          <p:cNvSpPr>
            <a:spLocks/>
          </p:cNvSpPr>
          <p:nvPr/>
        </p:nvSpPr>
        <p:spPr>
          <a:xfrm>
            <a:off x="952202" y="2166160"/>
            <a:ext cx="679576" cy="67957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4000"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Ⅰ</a:t>
            </a:r>
            <a:endParaRPr lang="ko-KR" altLang="en-US" sz="4000">
              <a:solidFill>
                <a:srgbClr val="0942C5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F9AE3B-C6BA-4677-83EE-22F963DC1D51}"/>
              </a:ext>
            </a:extLst>
          </p:cNvPr>
          <p:cNvSpPr>
            <a:spLocks/>
          </p:cNvSpPr>
          <p:nvPr/>
        </p:nvSpPr>
        <p:spPr>
          <a:xfrm>
            <a:off x="952202" y="3429000"/>
            <a:ext cx="679576" cy="67957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4000"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Ⅱ</a:t>
            </a:r>
            <a:endParaRPr lang="ko-KR" altLang="en-US" sz="4000">
              <a:solidFill>
                <a:srgbClr val="0942C5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BD834EA-A8E4-49E0-B072-2F6B97444C82}"/>
              </a:ext>
            </a:extLst>
          </p:cNvPr>
          <p:cNvSpPr>
            <a:spLocks/>
          </p:cNvSpPr>
          <p:nvPr/>
        </p:nvSpPr>
        <p:spPr>
          <a:xfrm>
            <a:off x="952202" y="4741422"/>
            <a:ext cx="679576" cy="67957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4000" dirty="0"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Ⅲ</a:t>
            </a:r>
            <a:endParaRPr lang="ko-KR" altLang="en-US" sz="4000" dirty="0">
              <a:solidFill>
                <a:srgbClr val="0942C5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93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Hub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565262" y="390815"/>
            <a:ext cx="639919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91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35F4376-6FC7-4FBC-A5D3-ADE2343F1961}"/>
              </a:ext>
            </a:extLst>
          </p:cNvPr>
          <p:cNvSpPr txBox="1"/>
          <p:nvPr/>
        </p:nvSpPr>
        <p:spPr>
          <a:xfrm>
            <a:off x="4771262" y="1351425"/>
            <a:ext cx="5487860" cy="175432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defRPr/>
            </a:pPr>
            <a:r>
              <a:rPr lang="en-US" altLang="ko-KR" sz="5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</a:t>
            </a:r>
            <a:r>
              <a:rPr lang="ko-KR" altLang="en-US" sz="5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5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sz="5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5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Newman</a:t>
            </a:r>
            <a:endParaRPr lang="ko-KR" altLang="en-US" sz="54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EB9E440-723C-4168-9FF2-A7D060E2ECE3}"/>
              </a:ext>
            </a:extLst>
          </p:cNvPr>
          <p:cNvGrpSpPr/>
          <p:nvPr userDrawn="1"/>
        </p:nvGrpSpPr>
        <p:grpSpPr>
          <a:xfrm>
            <a:off x="2400354" y="3422564"/>
            <a:ext cx="7391299" cy="406518"/>
            <a:chOff x="592678" y="1986370"/>
            <a:chExt cx="6936382" cy="4065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9060058-D446-4E89-913E-CE32BEDC982F}"/>
                </a:ext>
              </a:extLst>
            </p:cNvPr>
            <p:cNvCxnSpPr/>
            <p:nvPr userDrawn="1"/>
          </p:nvCxnSpPr>
          <p:spPr>
            <a:xfrm>
              <a:off x="592678" y="1986370"/>
              <a:ext cx="6936382" cy="0"/>
            </a:xfrm>
            <a:prstGeom prst="line">
              <a:avLst/>
            </a:prstGeom>
            <a:ln w="952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D167FFA4-4545-4A0C-9F17-C6F67D0958AB}"/>
                </a:ext>
              </a:extLst>
            </p:cNvPr>
            <p:cNvCxnSpPr/>
            <p:nvPr/>
          </p:nvCxnSpPr>
          <p:spPr>
            <a:xfrm>
              <a:off x="592678" y="2392888"/>
              <a:ext cx="6936382" cy="0"/>
            </a:xfrm>
            <a:prstGeom prst="line">
              <a:avLst/>
            </a:prstGeom>
            <a:ln w="952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065C299-1D28-4DAC-A5E9-2130554EE9A1}"/>
              </a:ext>
            </a:extLst>
          </p:cNvPr>
          <p:cNvSpPr txBox="1"/>
          <p:nvPr/>
        </p:nvSpPr>
        <p:spPr>
          <a:xfrm>
            <a:off x="3037707" y="1144532"/>
            <a:ext cx="1314462" cy="2154436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Ⅲ</a:t>
            </a:r>
            <a:endParaRPr kumimoji="0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DF5D9-ED03-F6D0-8A4D-A6F5D37C8579}"/>
              </a:ext>
            </a:extLst>
          </p:cNvPr>
          <p:cNvSpPr txBox="1"/>
          <p:nvPr/>
        </p:nvSpPr>
        <p:spPr>
          <a:xfrm>
            <a:off x="2293620" y="3460208"/>
            <a:ext cx="760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긴급신고 통합시스템</a:t>
            </a:r>
            <a:r>
              <a:rPr lang="en-US" altLang="ko-KR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spc="10" dirty="0" err="1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바로앱</a:t>
            </a:r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클라우드 네이티브 전환</a:t>
            </a:r>
            <a:r>
              <a:rPr lang="en-US" altLang="ko-KR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1C894-E107-4673-9C03-CEDC970FB165}"/>
              </a:ext>
            </a:extLst>
          </p:cNvPr>
          <p:cNvSpPr txBox="1"/>
          <p:nvPr/>
        </p:nvSpPr>
        <p:spPr>
          <a:xfrm>
            <a:off x="4205765" y="575661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</a:t>
            </a:r>
            <a:endParaRPr lang="ko-KR" altLang="en-US" sz="16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942C5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417A58-34C1-45F8-9C81-06BA18C86BA2}"/>
              </a:ext>
            </a:extLst>
          </p:cNvPr>
          <p:cNvSpPr txBox="1"/>
          <p:nvPr/>
        </p:nvSpPr>
        <p:spPr>
          <a:xfrm>
            <a:off x="6657627" y="5756614"/>
            <a:ext cx="1002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Newman</a:t>
            </a:r>
            <a:endParaRPr lang="ko-KR" altLang="en-US" sz="16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942C5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D35961-2821-46A0-8AB2-A71CB4DF0B0B}"/>
              </a:ext>
            </a:extLst>
          </p:cNvPr>
          <p:cNvSpPr/>
          <p:nvPr/>
        </p:nvSpPr>
        <p:spPr>
          <a:xfrm>
            <a:off x="4150395" y="4426744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A03A4AF-4AFE-4981-8B0A-C76000D40154}"/>
              </a:ext>
            </a:extLst>
          </p:cNvPr>
          <p:cNvSpPr/>
          <p:nvPr/>
        </p:nvSpPr>
        <p:spPr>
          <a:xfrm>
            <a:off x="6612608" y="4426744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9DF255F-4E1E-4783-A727-C4416C2FA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52" y="4689844"/>
            <a:ext cx="604605" cy="604605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81CE190-3C1B-4B9D-80C6-663CE248EB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74" y="4677897"/>
            <a:ext cx="628499" cy="6284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8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79074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Postman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B99D44-E342-4E81-8586-113DF9F6D456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39472F-36A1-43F8-B62C-E312743FB0F9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개발자가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테스트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문서화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공유할 수 있도록 돕는 소프트웨어 애플리케이션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5012F0F-E3EB-494B-9E9F-FCE96DB414C8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343626-478C-4CF1-8ACE-E1996B97CAD2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GET, POST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다양한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메서드를 사용하여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요청을 생성하고 전송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응답을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JSON, XML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다양한 형식으로 확인 및 응답 코드 및 헤더 정보 확인 가능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여러 개의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요청을 그룹화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컬렉션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체계적으로 관리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Pre-request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 scrip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JavaScript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Snippet(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코드 템플릿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기능을 사용하여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전후에 자동으로 실행되는 스크립트 작성 가능</a:t>
            </a:r>
            <a:endParaRPr lang="en-US" altLang="ko-KR" sz="1000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Collection Runner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사용하여 여러 요청을 시나리오별로 실행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및 응답을 문서화 및 공유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없이도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및 응답을 </a:t>
            </a:r>
            <a:r>
              <a:rPr lang="ko-KR" altLang="en-US" sz="10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시뮬레이션할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 있는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Mock Server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제공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작성한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요청을 다양한 프로그래밍 언어 및 프레임워크에 맞는 코드로 변환하여 제공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GUI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쉽게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요청을 생성하고 관리할 수 있는 기능 제공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3D4571-5B66-4064-9476-3C83B4E32347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E40979-6C5E-4B9A-B2F2-1493A0E7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8" y="1439637"/>
            <a:ext cx="7814006" cy="48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36594" y="390815"/>
            <a:ext cx="49725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Postman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 방법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A32C1-C9D3-4A84-8A1E-1D202681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4" y="1216898"/>
            <a:ext cx="10550106" cy="52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5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28579" y="390815"/>
            <a:ext cx="51328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Postman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8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26175" y="390815"/>
            <a:ext cx="5180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Newman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Newman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AD0118-C44D-4937-9E76-47B207954211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596C22-3323-4BEB-B7D6-59593723F9F4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Postman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에서 만든 컬렉션과 환경 파일을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에서 실행해 자동화된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테스트를 수행할 수 있도록 하는 오픈 소스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04D41F2-D5EF-4CC1-92A4-D6FBE91376B7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FD8DF1-9804-4F50-A59F-647F321C82E4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Postman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작성한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요청을 포함한 컬렉션을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실행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Jenkins, GitHub Actions 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CI/CD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도구와 통합하여 자동화된 테스트 수행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HTML, JSON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다양한 형식으로 테스트 결과 리포트 생성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리포터 플러그인으로 다양하게 리포트 생성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CSV, JSON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파일을 사용하여 데이터 기반의 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API(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10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드리븐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테스트</a:t>
            </a:r>
            <a:r>
              <a:rPr lang="en-US" altLang="ko-KR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</a:t>
            </a:r>
            <a:endParaRPr lang="en-US" altLang="ko-KR" sz="10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F76F0D-FEEC-4484-8537-FEE8F156C93F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  <p:pic>
        <p:nvPicPr>
          <p:cNvPr id="1026" name="Picture 2" descr="러닝 뉴먼">
            <a:extLst>
              <a:ext uri="{FF2B5EF4-FFF2-40B4-BE49-F238E27FC236}">
                <a16:creationId xmlns:a16="http://schemas.microsoft.com/office/drawing/2014/main" id="{4EAFF65D-D7A0-45A2-A345-A8B1F72D3A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2" y="1716656"/>
            <a:ext cx="8021761" cy="43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60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36594" y="390815"/>
            <a:ext cx="49725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Newman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Newman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설치 방법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F8A0132-FA56-49AF-A315-0E133F5E103C}"/>
              </a:ext>
            </a:extLst>
          </p:cNvPr>
          <p:cNvSpPr/>
          <p:nvPr/>
        </p:nvSpPr>
        <p:spPr>
          <a:xfrm>
            <a:off x="1796608" y="1576819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Node.js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설치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E6D65C-0744-4421-B028-58D28401EC6F}"/>
              </a:ext>
            </a:extLst>
          </p:cNvPr>
          <p:cNvSpPr/>
          <p:nvPr/>
        </p:nvSpPr>
        <p:spPr>
          <a:xfrm>
            <a:off x="7400903" y="1576819"/>
            <a:ext cx="2502222" cy="553909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Docker </a:t>
            </a:r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9AB822-4601-4224-80B2-E826A551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2626819"/>
            <a:ext cx="5630061" cy="2648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096823-9237-4CB2-AED4-011CB8B9C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240" y="2626819"/>
            <a:ext cx="4163006" cy="924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FBFEDC-58FC-450E-93E2-68839FD06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81" y="3676819"/>
            <a:ext cx="5887556" cy="23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5914-4FE5-0F28-4956-4059537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93138B-CDE3-6E60-9D6B-9AD38514B56B}"/>
              </a:ext>
            </a:extLst>
          </p:cNvPr>
          <p:cNvSpPr txBox="1"/>
          <p:nvPr/>
        </p:nvSpPr>
        <p:spPr>
          <a:xfrm>
            <a:off x="629380" y="390815"/>
            <a:ext cx="511680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180288-9C7F-0A94-DB81-CB4F49CE3761}"/>
              </a:ext>
            </a:extLst>
          </p:cNvPr>
          <p:cNvGrpSpPr/>
          <p:nvPr/>
        </p:nvGrpSpPr>
        <p:grpSpPr>
          <a:xfrm>
            <a:off x="186685" y="14352"/>
            <a:ext cx="1396455" cy="338554"/>
            <a:chOff x="-1281086" y="22000"/>
            <a:chExt cx="1396455" cy="3385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30EF0BE-033B-6DFD-6B32-567B30D59271}"/>
                </a:ext>
              </a:extLst>
            </p:cNvPr>
            <p:cNvSpPr/>
            <p:nvPr/>
          </p:nvSpPr>
          <p:spPr>
            <a:xfrm>
              <a:off x="-1242983" y="75573"/>
              <a:ext cx="1358352" cy="244110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97B7E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Newman</a:t>
              </a:r>
              <a:endPara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868CB1-D813-D3CE-1DF8-92053B9C296D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5D9BC8-51E4-5290-B808-15E46ACF0232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Ⅲ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895BF8-8B96-9EE6-A8B8-A2663CAB38F4}"/>
              </a:ext>
            </a:extLst>
          </p:cNvPr>
          <p:cNvSpPr/>
          <p:nvPr/>
        </p:nvSpPr>
        <p:spPr>
          <a:xfrm>
            <a:off x="1941314" y="356042"/>
            <a:ext cx="10025898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Newman </a:t>
            </a:r>
            <a:r>
              <a:rPr kumimoji="1" lang="ko-KR" altLang="en-US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방법</a:t>
            </a:r>
            <a:endParaRPr kumimoji="1" lang="ko-KR" altLang="en-US" sz="36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664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74FFB4C8-51E9-4BD6-8BE2-3A91CA0A8990}"/>
              </a:ext>
            </a:extLst>
          </p:cNvPr>
          <p:cNvSpPr txBox="1"/>
          <p:nvPr/>
        </p:nvSpPr>
        <p:spPr>
          <a:xfrm>
            <a:off x="448616" y="3125258"/>
            <a:ext cx="3938899" cy="1135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6600" spc="-15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r>
              <a:rPr lang="en-US" altLang="ko-KR" sz="6600" spc="-15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6600" spc="-150" dirty="0">
              <a:ln w="38100"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3FACA5-130A-418A-ACD3-EB01DA6728BB}"/>
              </a:ext>
            </a:extLst>
          </p:cNvPr>
          <p:cNvGrpSpPr/>
          <p:nvPr/>
        </p:nvGrpSpPr>
        <p:grpSpPr>
          <a:xfrm>
            <a:off x="539750" y="2523179"/>
            <a:ext cx="4271010" cy="406518"/>
            <a:chOff x="666750" y="3691803"/>
            <a:chExt cx="1357312" cy="4065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AD030-614D-41ED-99F6-036B3A3BDDD3}"/>
                </a:ext>
              </a:extLst>
            </p:cNvPr>
            <p:cNvSpPr txBox="1"/>
            <p:nvPr/>
          </p:nvSpPr>
          <p:spPr>
            <a:xfrm>
              <a:off x="666750" y="3729447"/>
              <a:ext cx="1357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`24</a:t>
              </a:r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클라우드 네이티브 전환 상세설계</a:t>
              </a:r>
              <a:r>
                <a:rPr lang="en-US" altLang="ko-KR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(2</a:t>
              </a:r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차</a:t>
              </a:r>
              <a:r>
                <a:rPr lang="en-US" altLang="ko-KR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사업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B9CCF73-2EA2-4184-8DEB-9BF152C63F8C}"/>
                </a:ext>
              </a:extLst>
            </p:cNvPr>
            <p:cNvGrpSpPr/>
            <p:nvPr userDrawn="1"/>
          </p:nvGrpSpPr>
          <p:grpSpPr>
            <a:xfrm>
              <a:off x="685800" y="3691803"/>
              <a:ext cx="1319213" cy="406518"/>
              <a:chOff x="592678" y="1986370"/>
              <a:chExt cx="6936382" cy="40651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174D9A-6A96-4074-9C08-C09A63C26F7A}"/>
                  </a:ext>
                </a:extLst>
              </p:cNvPr>
              <p:cNvCxnSpPr/>
              <p:nvPr userDrawn="1"/>
            </p:nvCxnSpPr>
            <p:spPr>
              <a:xfrm>
                <a:off x="592678" y="1986370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9631C92-665B-44F6-97D5-0C3AC7F1A1ED}"/>
                  </a:ext>
                </a:extLst>
              </p:cNvPr>
              <p:cNvCxnSpPr/>
              <p:nvPr/>
            </p:nvCxnSpPr>
            <p:spPr>
              <a:xfrm>
                <a:off x="592678" y="2392888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053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>
            <a:extLst>
              <a:ext uri="{FF2B5EF4-FFF2-40B4-BE49-F238E27FC236}">
                <a16:creationId xmlns:a16="http://schemas.microsoft.com/office/drawing/2014/main" id="{9FF5E514-4E84-491B-A4FE-63B8EF87C1AB}"/>
              </a:ext>
            </a:extLst>
          </p:cNvPr>
          <p:cNvSpPr txBox="1"/>
          <p:nvPr/>
        </p:nvSpPr>
        <p:spPr>
          <a:xfrm>
            <a:off x="4771261" y="2274754"/>
            <a:ext cx="5220232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defRPr/>
            </a:pPr>
            <a:r>
              <a:rPr lang="en-US" altLang="ko-KR" sz="48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&amp; OAS</a:t>
            </a:r>
            <a:endParaRPr lang="ko-KR" altLang="en-US" sz="48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AC13C2B-47C7-4DB7-B51B-19CA04AD502A}"/>
              </a:ext>
            </a:extLst>
          </p:cNvPr>
          <p:cNvGrpSpPr/>
          <p:nvPr/>
        </p:nvGrpSpPr>
        <p:grpSpPr>
          <a:xfrm>
            <a:off x="2145171" y="5842913"/>
            <a:ext cx="8196511" cy="369332"/>
            <a:chOff x="2145171" y="5275289"/>
            <a:chExt cx="8196511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CA0DB0-9A6E-474E-BB99-16DAC20D96B8}"/>
                </a:ext>
              </a:extLst>
            </p:cNvPr>
            <p:cNvSpPr txBox="1"/>
            <p:nvPr/>
          </p:nvSpPr>
          <p:spPr>
            <a:xfrm>
              <a:off x="2145171" y="5275289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endParaRPr lang="ko-KR" altLang="en-US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F5092A-68F9-497A-A1B0-96EEEF4B0D93}"/>
                </a:ext>
              </a:extLst>
            </p:cNvPr>
            <p:cNvSpPr txBox="1"/>
            <p:nvPr/>
          </p:nvSpPr>
          <p:spPr>
            <a:xfrm>
              <a:off x="4285614" y="5275289"/>
              <a:ext cx="1140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altLang="ko-KR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REST API</a:t>
              </a:r>
              <a:endParaRPr lang="ko-KR" altLang="en-US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594E031-8E83-4E2B-9E58-D70CCAB5BA80}"/>
                </a:ext>
              </a:extLst>
            </p:cNvPr>
            <p:cNvSpPr txBox="1"/>
            <p:nvPr/>
          </p:nvSpPr>
          <p:spPr>
            <a:xfrm>
              <a:off x="7007147" y="5275289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OAS</a:t>
              </a:r>
              <a:endParaRPr lang="ko-KR" altLang="en-US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942C5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1C03C6-AF28-44BD-AE16-32AC66CC5D7C}"/>
                </a:ext>
              </a:extLst>
            </p:cNvPr>
            <p:cNvSpPr txBox="1"/>
            <p:nvPr/>
          </p:nvSpPr>
          <p:spPr>
            <a:xfrm>
              <a:off x="9244907" y="5275289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OAS </a:t>
              </a:r>
              <a:r>
                <a:rPr lang="ko-KR" altLang="en-US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구성</a:t>
              </a:r>
            </a:p>
          </p:txBody>
        </p:sp>
      </p:grpSp>
      <p:sp>
        <p:nvSpPr>
          <p:cNvPr id="104" name="타원 103">
            <a:extLst>
              <a:ext uri="{FF2B5EF4-FFF2-40B4-BE49-F238E27FC236}">
                <a16:creationId xmlns:a16="http://schemas.microsoft.com/office/drawing/2014/main" id="{900C57CC-B162-4BE5-A828-11FD7CA0D9D9}"/>
              </a:ext>
            </a:extLst>
          </p:cNvPr>
          <p:cNvSpPr/>
          <p:nvPr/>
        </p:nvSpPr>
        <p:spPr>
          <a:xfrm>
            <a:off x="1857375" y="4513043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7CDDB93-656D-417A-8C02-762624FEA5A7}"/>
              </a:ext>
            </a:extLst>
          </p:cNvPr>
          <p:cNvSpPr/>
          <p:nvPr/>
        </p:nvSpPr>
        <p:spPr>
          <a:xfrm>
            <a:off x="4319588" y="4513043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E59DCEB-2120-47F5-B65B-779D6E456194}"/>
              </a:ext>
            </a:extLst>
          </p:cNvPr>
          <p:cNvSpPr/>
          <p:nvPr/>
        </p:nvSpPr>
        <p:spPr>
          <a:xfrm>
            <a:off x="6781801" y="4513043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1103267-74AF-41A2-8026-E5CA276DC306}"/>
              </a:ext>
            </a:extLst>
          </p:cNvPr>
          <p:cNvSpPr/>
          <p:nvPr/>
        </p:nvSpPr>
        <p:spPr>
          <a:xfrm>
            <a:off x="9240837" y="4513043"/>
            <a:ext cx="1104900" cy="11049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215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44" name="Group 4">
            <a:extLst>
              <a:ext uri="{FF2B5EF4-FFF2-40B4-BE49-F238E27FC236}">
                <a16:creationId xmlns:a16="http://schemas.microsoft.com/office/drawing/2014/main" id="{9C822AEB-4EBF-40C1-A5CD-BBC34AE05C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96607" y="4819451"/>
            <a:ext cx="550862" cy="438150"/>
            <a:chOff x="1863" y="1463"/>
            <a:chExt cx="347" cy="276"/>
          </a:xfrm>
          <a:solidFill>
            <a:srgbClr val="1B4798"/>
          </a:solidFill>
        </p:grpSpPr>
        <p:sp>
          <p:nvSpPr>
            <p:cNvPr id="645" name="Freeform 5">
              <a:extLst>
                <a:ext uri="{FF2B5EF4-FFF2-40B4-BE49-F238E27FC236}">
                  <a16:creationId xmlns:a16="http://schemas.microsoft.com/office/drawing/2014/main" id="{F45601EF-DCF9-4BB4-B0D2-7C80F2F33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1595"/>
              <a:ext cx="130" cy="144"/>
            </a:xfrm>
            <a:custGeom>
              <a:avLst/>
              <a:gdLst>
                <a:gd name="T0" fmla="*/ 655 w 907"/>
                <a:gd name="T1" fmla="*/ 797 h 997"/>
                <a:gd name="T2" fmla="*/ 655 w 907"/>
                <a:gd name="T3" fmla="*/ 443 h 997"/>
                <a:gd name="T4" fmla="*/ 806 w 907"/>
                <a:gd name="T5" fmla="*/ 443 h 997"/>
                <a:gd name="T6" fmla="*/ 878 w 907"/>
                <a:gd name="T7" fmla="*/ 400 h 997"/>
                <a:gd name="T8" fmla="*/ 852 w 907"/>
                <a:gd name="T9" fmla="*/ 321 h 997"/>
                <a:gd name="T10" fmla="*/ 524 w 907"/>
                <a:gd name="T11" fmla="*/ 35 h 997"/>
                <a:gd name="T12" fmla="*/ 382 w 907"/>
                <a:gd name="T13" fmla="*/ 35 h 997"/>
                <a:gd name="T14" fmla="*/ 55 w 907"/>
                <a:gd name="T15" fmla="*/ 321 h 997"/>
                <a:gd name="T16" fmla="*/ 29 w 907"/>
                <a:gd name="T17" fmla="*/ 400 h 997"/>
                <a:gd name="T18" fmla="*/ 100 w 907"/>
                <a:gd name="T19" fmla="*/ 443 h 997"/>
                <a:gd name="T20" fmla="*/ 252 w 907"/>
                <a:gd name="T21" fmla="*/ 443 h 997"/>
                <a:gd name="T22" fmla="*/ 252 w 907"/>
                <a:gd name="T23" fmla="*/ 797 h 997"/>
                <a:gd name="T24" fmla="*/ 152 w 907"/>
                <a:gd name="T25" fmla="*/ 896 h 997"/>
                <a:gd name="T26" fmla="*/ 0 w 907"/>
                <a:gd name="T27" fmla="*/ 896 h 997"/>
                <a:gd name="T28" fmla="*/ 0 w 907"/>
                <a:gd name="T29" fmla="*/ 997 h 997"/>
                <a:gd name="T30" fmla="*/ 152 w 907"/>
                <a:gd name="T31" fmla="*/ 997 h 997"/>
                <a:gd name="T32" fmla="*/ 352 w 907"/>
                <a:gd name="T33" fmla="*/ 797 h 997"/>
                <a:gd name="T34" fmla="*/ 352 w 907"/>
                <a:gd name="T35" fmla="*/ 443 h 997"/>
                <a:gd name="T36" fmla="*/ 252 w 907"/>
                <a:gd name="T37" fmla="*/ 342 h 997"/>
                <a:gd name="T38" fmla="*/ 184 w 907"/>
                <a:gd name="T39" fmla="*/ 342 h 997"/>
                <a:gd name="T40" fmla="*/ 448 w 907"/>
                <a:gd name="T41" fmla="*/ 111 h 997"/>
                <a:gd name="T42" fmla="*/ 458 w 907"/>
                <a:gd name="T43" fmla="*/ 111 h 997"/>
                <a:gd name="T44" fmla="*/ 722 w 907"/>
                <a:gd name="T45" fmla="*/ 342 h 997"/>
                <a:gd name="T46" fmla="*/ 655 w 907"/>
                <a:gd name="T47" fmla="*/ 342 h 997"/>
                <a:gd name="T48" fmla="*/ 554 w 907"/>
                <a:gd name="T49" fmla="*/ 443 h 997"/>
                <a:gd name="T50" fmla="*/ 554 w 907"/>
                <a:gd name="T51" fmla="*/ 797 h 997"/>
                <a:gd name="T52" fmla="*/ 754 w 907"/>
                <a:gd name="T53" fmla="*/ 997 h 997"/>
                <a:gd name="T54" fmla="*/ 907 w 907"/>
                <a:gd name="T55" fmla="*/ 997 h 997"/>
                <a:gd name="T56" fmla="*/ 907 w 907"/>
                <a:gd name="T57" fmla="*/ 896 h 997"/>
                <a:gd name="T58" fmla="*/ 754 w 907"/>
                <a:gd name="T59" fmla="*/ 896 h 997"/>
                <a:gd name="T60" fmla="*/ 655 w 907"/>
                <a:gd name="T61" fmla="*/ 7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7" h="997">
                  <a:moveTo>
                    <a:pt x="655" y="797"/>
                  </a:moveTo>
                  <a:cubicBezTo>
                    <a:pt x="655" y="443"/>
                    <a:pt x="655" y="443"/>
                    <a:pt x="655" y="443"/>
                  </a:cubicBezTo>
                  <a:cubicBezTo>
                    <a:pt x="806" y="443"/>
                    <a:pt x="806" y="443"/>
                    <a:pt x="806" y="443"/>
                  </a:cubicBezTo>
                  <a:cubicBezTo>
                    <a:pt x="856" y="443"/>
                    <a:pt x="873" y="413"/>
                    <a:pt x="878" y="400"/>
                  </a:cubicBezTo>
                  <a:cubicBezTo>
                    <a:pt x="882" y="388"/>
                    <a:pt x="889" y="354"/>
                    <a:pt x="852" y="321"/>
                  </a:cubicBezTo>
                  <a:cubicBezTo>
                    <a:pt x="524" y="35"/>
                    <a:pt x="524" y="35"/>
                    <a:pt x="524" y="35"/>
                  </a:cubicBezTo>
                  <a:cubicBezTo>
                    <a:pt x="484" y="0"/>
                    <a:pt x="422" y="0"/>
                    <a:pt x="382" y="35"/>
                  </a:cubicBezTo>
                  <a:cubicBezTo>
                    <a:pt x="55" y="321"/>
                    <a:pt x="55" y="321"/>
                    <a:pt x="55" y="321"/>
                  </a:cubicBezTo>
                  <a:cubicBezTo>
                    <a:pt x="17" y="354"/>
                    <a:pt x="24" y="388"/>
                    <a:pt x="29" y="400"/>
                  </a:cubicBezTo>
                  <a:cubicBezTo>
                    <a:pt x="34" y="413"/>
                    <a:pt x="50" y="443"/>
                    <a:pt x="100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797"/>
                    <a:pt x="252" y="797"/>
                    <a:pt x="252" y="797"/>
                  </a:cubicBezTo>
                  <a:cubicBezTo>
                    <a:pt x="252" y="852"/>
                    <a:pt x="207" y="896"/>
                    <a:pt x="152" y="896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152" y="997"/>
                    <a:pt x="152" y="997"/>
                    <a:pt x="152" y="997"/>
                  </a:cubicBezTo>
                  <a:cubicBezTo>
                    <a:pt x="263" y="997"/>
                    <a:pt x="352" y="907"/>
                    <a:pt x="352" y="797"/>
                  </a:cubicBezTo>
                  <a:cubicBezTo>
                    <a:pt x="352" y="443"/>
                    <a:pt x="352" y="443"/>
                    <a:pt x="352" y="443"/>
                  </a:cubicBezTo>
                  <a:cubicBezTo>
                    <a:pt x="352" y="387"/>
                    <a:pt x="307" y="342"/>
                    <a:pt x="252" y="342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448" y="111"/>
                    <a:pt x="448" y="111"/>
                    <a:pt x="448" y="111"/>
                  </a:cubicBezTo>
                  <a:cubicBezTo>
                    <a:pt x="450" y="109"/>
                    <a:pt x="456" y="109"/>
                    <a:pt x="458" y="111"/>
                  </a:cubicBezTo>
                  <a:cubicBezTo>
                    <a:pt x="722" y="342"/>
                    <a:pt x="722" y="342"/>
                    <a:pt x="722" y="342"/>
                  </a:cubicBezTo>
                  <a:cubicBezTo>
                    <a:pt x="655" y="342"/>
                    <a:pt x="655" y="342"/>
                    <a:pt x="655" y="342"/>
                  </a:cubicBezTo>
                  <a:cubicBezTo>
                    <a:pt x="599" y="342"/>
                    <a:pt x="554" y="387"/>
                    <a:pt x="554" y="443"/>
                  </a:cubicBezTo>
                  <a:cubicBezTo>
                    <a:pt x="554" y="797"/>
                    <a:pt x="554" y="797"/>
                    <a:pt x="554" y="797"/>
                  </a:cubicBezTo>
                  <a:cubicBezTo>
                    <a:pt x="554" y="907"/>
                    <a:pt x="644" y="997"/>
                    <a:pt x="754" y="997"/>
                  </a:cubicBezTo>
                  <a:cubicBezTo>
                    <a:pt x="907" y="997"/>
                    <a:pt x="907" y="997"/>
                    <a:pt x="907" y="997"/>
                  </a:cubicBezTo>
                  <a:cubicBezTo>
                    <a:pt x="907" y="896"/>
                    <a:pt x="907" y="896"/>
                    <a:pt x="907" y="896"/>
                  </a:cubicBezTo>
                  <a:cubicBezTo>
                    <a:pt x="754" y="896"/>
                    <a:pt x="754" y="896"/>
                    <a:pt x="754" y="896"/>
                  </a:cubicBezTo>
                  <a:cubicBezTo>
                    <a:pt x="699" y="896"/>
                    <a:pt x="655" y="852"/>
                    <a:pt x="655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highlight>
                  <a:srgbClr val="0942C5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46" name="Freeform 6">
              <a:extLst>
                <a:ext uri="{FF2B5EF4-FFF2-40B4-BE49-F238E27FC236}">
                  <a16:creationId xmlns:a16="http://schemas.microsoft.com/office/drawing/2014/main" id="{74E76D25-330D-4262-82A7-3C1501152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463"/>
              <a:ext cx="347" cy="233"/>
            </a:xfrm>
            <a:custGeom>
              <a:avLst/>
              <a:gdLst>
                <a:gd name="T0" fmla="*/ 2167 w 2419"/>
                <a:gd name="T1" fmla="*/ 922 h 1613"/>
                <a:gd name="T2" fmla="*/ 2167 w 2419"/>
                <a:gd name="T3" fmla="*/ 907 h 1613"/>
                <a:gd name="T4" fmla="*/ 1731 w 2419"/>
                <a:gd name="T5" fmla="*/ 454 h 1613"/>
                <a:gd name="T6" fmla="*/ 1108 w 2419"/>
                <a:gd name="T7" fmla="*/ 0 h 1613"/>
                <a:gd name="T8" fmla="*/ 455 w 2419"/>
                <a:gd name="T9" fmla="*/ 607 h 1613"/>
                <a:gd name="T10" fmla="*/ 0 w 2419"/>
                <a:gd name="T11" fmla="*/ 1109 h 1613"/>
                <a:gd name="T12" fmla="*/ 504 w 2419"/>
                <a:gd name="T13" fmla="*/ 1613 h 1613"/>
                <a:gd name="T14" fmla="*/ 907 w 2419"/>
                <a:gd name="T15" fmla="*/ 1613 h 1613"/>
                <a:gd name="T16" fmla="*/ 907 w 2419"/>
                <a:gd name="T17" fmla="*/ 1512 h 1613"/>
                <a:gd name="T18" fmla="*/ 504 w 2419"/>
                <a:gd name="T19" fmla="*/ 1512 h 1613"/>
                <a:gd name="T20" fmla="*/ 100 w 2419"/>
                <a:gd name="T21" fmla="*/ 1109 h 1613"/>
                <a:gd name="T22" fmla="*/ 455 w 2419"/>
                <a:gd name="T23" fmla="*/ 708 h 1613"/>
                <a:gd name="T24" fmla="*/ 488 w 2419"/>
                <a:gd name="T25" fmla="*/ 867 h 1613"/>
                <a:gd name="T26" fmla="*/ 584 w 2419"/>
                <a:gd name="T27" fmla="*/ 835 h 1613"/>
                <a:gd name="T28" fmla="*/ 554 w 2419"/>
                <a:gd name="T29" fmla="*/ 655 h 1613"/>
                <a:gd name="T30" fmla="*/ 1108 w 2419"/>
                <a:gd name="T31" fmla="*/ 101 h 1613"/>
                <a:gd name="T32" fmla="*/ 1627 w 2419"/>
                <a:gd name="T33" fmla="*/ 462 h 1613"/>
                <a:gd name="T34" fmla="*/ 1402 w 2419"/>
                <a:gd name="T35" fmla="*/ 577 h 1613"/>
                <a:gd name="T36" fmla="*/ 1471 w 2419"/>
                <a:gd name="T37" fmla="*/ 650 h 1613"/>
                <a:gd name="T38" fmla="*/ 1679 w 2419"/>
                <a:gd name="T39" fmla="*/ 556 h 1613"/>
                <a:gd name="T40" fmla="*/ 1704 w 2419"/>
                <a:gd name="T41" fmla="*/ 555 h 1613"/>
                <a:gd name="T42" fmla="*/ 1713 w 2419"/>
                <a:gd name="T43" fmla="*/ 554 h 1613"/>
                <a:gd name="T44" fmla="*/ 2066 w 2419"/>
                <a:gd name="T45" fmla="*/ 907 h 1613"/>
                <a:gd name="T46" fmla="*/ 2062 w 2419"/>
                <a:gd name="T47" fmla="*/ 955 h 1613"/>
                <a:gd name="T48" fmla="*/ 2056 w 2419"/>
                <a:gd name="T49" fmla="*/ 1004 h 1613"/>
                <a:gd name="T50" fmla="*/ 2105 w 2419"/>
                <a:gd name="T51" fmla="*/ 1011 h 1613"/>
                <a:gd name="T52" fmla="*/ 2318 w 2419"/>
                <a:gd name="T53" fmla="*/ 1260 h 1613"/>
                <a:gd name="T54" fmla="*/ 2066 w 2419"/>
                <a:gd name="T55" fmla="*/ 1512 h 1613"/>
                <a:gd name="T56" fmla="*/ 1512 w 2419"/>
                <a:gd name="T57" fmla="*/ 1512 h 1613"/>
                <a:gd name="T58" fmla="*/ 1512 w 2419"/>
                <a:gd name="T59" fmla="*/ 1613 h 1613"/>
                <a:gd name="T60" fmla="*/ 2066 w 2419"/>
                <a:gd name="T61" fmla="*/ 1613 h 1613"/>
                <a:gd name="T62" fmla="*/ 2419 w 2419"/>
                <a:gd name="T63" fmla="*/ 1260 h 1613"/>
                <a:gd name="T64" fmla="*/ 2167 w 2419"/>
                <a:gd name="T65" fmla="*/ 922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9" h="1613">
                  <a:moveTo>
                    <a:pt x="2167" y="922"/>
                  </a:moveTo>
                  <a:cubicBezTo>
                    <a:pt x="2167" y="917"/>
                    <a:pt x="2167" y="912"/>
                    <a:pt x="2167" y="907"/>
                  </a:cubicBezTo>
                  <a:cubicBezTo>
                    <a:pt x="2167" y="663"/>
                    <a:pt x="1973" y="463"/>
                    <a:pt x="1731" y="454"/>
                  </a:cubicBezTo>
                  <a:cubicBezTo>
                    <a:pt x="1645" y="185"/>
                    <a:pt x="1394" y="0"/>
                    <a:pt x="1108" y="0"/>
                  </a:cubicBezTo>
                  <a:cubicBezTo>
                    <a:pt x="763" y="0"/>
                    <a:pt x="480" y="268"/>
                    <a:pt x="455" y="607"/>
                  </a:cubicBezTo>
                  <a:cubicBezTo>
                    <a:pt x="200" y="632"/>
                    <a:pt x="0" y="847"/>
                    <a:pt x="0" y="1109"/>
                  </a:cubicBezTo>
                  <a:cubicBezTo>
                    <a:pt x="0" y="1387"/>
                    <a:pt x="226" y="1613"/>
                    <a:pt x="504" y="1613"/>
                  </a:cubicBezTo>
                  <a:cubicBezTo>
                    <a:pt x="907" y="1613"/>
                    <a:pt x="907" y="1613"/>
                    <a:pt x="907" y="1613"/>
                  </a:cubicBezTo>
                  <a:cubicBezTo>
                    <a:pt x="907" y="1512"/>
                    <a:pt x="907" y="1512"/>
                    <a:pt x="907" y="1512"/>
                  </a:cubicBezTo>
                  <a:cubicBezTo>
                    <a:pt x="504" y="1512"/>
                    <a:pt x="504" y="1512"/>
                    <a:pt x="504" y="1512"/>
                  </a:cubicBezTo>
                  <a:cubicBezTo>
                    <a:pt x="281" y="1512"/>
                    <a:pt x="100" y="1331"/>
                    <a:pt x="100" y="1109"/>
                  </a:cubicBezTo>
                  <a:cubicBezTo>
                    <a:pt x="100" y="903"/>
                    <a:pt x="256" y="732"/>
                    <a:pt x="455" y="708"/>
                  </a:cubicBezTo>
                  <a:cubicBezTo>
                    <a:pt x="460" y="763"/>
                    <a:pt x="471" y="816"/>
                    <a:pt x="488" y="867"/>
                  </a:cubicBezTo>
                  <a:cubicBezTo>
                    <a:pt x="584" y="835"/>
                    <a:pt x="584" y="835"/>
                    <a:pt x="584" y="835"/>
                  </a:cubicBezTo>
                  <a:cubicBezTo>
                    <a:pt x="564" y="777"/>
                    <a:pt x="554" y="717"/>
                    <a:pt x="554" y="655"/>
                  </a:cubicBezTo>
                  <a:cubicBezTo>
                    <a:pt x="554" y="349"/>
                    <a:pt x="803" y="101"/>
                    <a:pt x="1108" y="101"/>
                  </a:cubicBezTo>
                  <a:cubicBezTo>
                    <a:pt x="1342" y="101"/>
                    <a:pt x="1548" y="247"/>
                    <a:pt x="1627" y="462"/>
                  </a:cubicBezTo>
                  <a:cubicBezTo>
                    <a:pt x="1543" y="478"/>
                    <a:pt x="1466" y="517"/>
                    <a:pt x="1402" y="577"/>
                  </a:cubicBezTo>
                  <a:cubicBezTo>
                    <a:pt x="1471" y="650"/>
                    <a:pt x="1471" y="650"/>
                    <a:pt x="1471" y="650"/>
                  </a:cubicBezTo>
                  <a:cubicBezTo>
                    <a:pt x="1529" y="596"/>
                    <a:pt x="1602" y="563"/>
                    <a:pt x="1679" y="556"/>
                  </a:cubicBezTo>
                  <a:cubicBezTo>
                    <a:pt x="1704" y="555"/>
                    <a:pt x="1704" y="555"/>
                    <a:pt x="1704" y="555"/>
                  </a:cubicBezTo>
                  <a:cubicBezTo>
                    <a:pt x="1707" y="555"/>
                    <a:pt x="1710" y="554"/>
                    <a:pt x="1713" y="554"/>
                  </a:cubicBezTo>
                  <a:cubicBezTo>
                    <a:pt x="1908" y="554"/>
                    <a:pt x="2066" y="713"/>
                    <a:pt x="2066" y="907"/>
                  </a:cubicBezTo>
                  <a:cubicBezTo>
                    <a:pt x="2066" y="921"/>
                    <a:pt x="2065" y="936"/>
                    <a:pt x="2062" y="955"/>
                  </a:cubicBezTo>
                  <a:cubicBezTo>
                    <a:pt x="2056" y="1004"/>
                    <a:pt x="2056" y="1004"/>
                    <a:pt x="2056" y="1004"/>
                  </a:cubicBezTo>
                  <a:cubicBezTo>
                    <a:pt x="2105" y="1011"/>
                    <a:pt x="2105" y="1011"/>
                    <a:pt x="2105" y="1011"/>
                  </a:cubicBezTo>
                  <a:cubicBezTo>
                    <a:pt x="2226" y="1030"/>
                    <a:pt x="2318" y="1137"/>
                    <a:pt x="2318" y="1260"/>
                  </a:cubicBezTo>
                  <a:cubicBezTo>
                    <a:pt x="2318" y="1399"/>
                    <a:pt x="2205" y="1512"/>
                    <a:pt x="2066" y="1512"/>
                  </a:cubicBezTo>
                  <a:cubicBezTo>
                    <a:pt x="1512" y="1512"/>
                    <a:pt x="1512" y="1512"/>
                    <a:pt x="1512" y="1512"/>
                  </a:cubicBezTo>
                  <a:cubicBezTo>
                    <a:pt x="1512" y="1613"/>
                    <a:pt x="1512" y="1613"/>
                    <a:pt x="1512" y="1613"/>
                  </a:cubicBezTo>
                  <a:cubicBezTo>
                    <a:pt x="2066" y="1613"/>
                    <a:pt x="2066" y="1613"/>
                    <a:pt x="2066" y="1613"/>
                  </a:cubicBezTo>
                  <a:cubicBezTo>
                    <a:pt x="2261" y="1613"/>
                    <a:pt x="2419" y="1455"/>
                    <a:pt x="2419" y="1260"/>
                  </a:cubicBezTo>
                  <a:cubicBezTo>
                    <a:pt x="2419" y="1101"/>
                    <a:pt x="2315" y="966"/>
                    <a:pt x="2167" y="9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highlight>
                  <a:srgbClr val="0942C5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47" name="Rectangle 7">
              <a:extLst>
                <a:ext uri="{FF2B5EF4-FFF2-40B4-BE49-F238E27FC236}">
                  <a16:creationId xmlns:a16="http://schemas.microsoft.com/office/drawing/2014/main" id="{B5A3B8D0-4A6A-4519-9530-BF5D3AED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" y="1725"/>
              <a:ext cx="14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highlight>
                  <a:srgbClr val="0942C5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48" name="Rectangle 8">
              <a:extLst>
                <a:ext uri="{FF2B5EF4-FFF2-40B4-BE49-F238E27FC236}">
                  <a16:creationId xmlns:a16="http://schemas.microsoft.com/office/drawing/2014/main" id="{8DDBF6CA-80D8-4D52-AB25-ABC5866D2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" y="1725"/>
              <a:ext cx="14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highlight>
                  <a:srgbClr val="0942C5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929" name="그림 928">
            <a:extLst>
              <a:ext uri="{FF2B5EF4-FFF2-40B4-BE49-F238E27FC236}">
                <a16:creationId xmlns:a16="http://schemas.microsoft.com/office/drawing/2014/main" id="{D6D6391A-34AB-4F2D-86F7-A5E3BA27C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9" y="4797615"/>
            <a:ext cx="619128" cy="619126"/>
          </a:xfrm>
          <a:prstGeom prst="rect">
            <a:avLst/>
          </a:prstGeom>
          <a:ln>
            <a:noFill/>
          </a:ln>
        </p:spPr>
      </p:pic>
      <p:pic>
        <p:nvPicPr>
          <p:cNvPr id="944" name="그림 943">
            <a:extLst>
              <a:ext uri="{FF2B5EF4-FFF2-40B4-BE49-F238E27FC236}">
                <a16:creationId xmlns:a16="http://schemas.microsoft.com/office/drawing/2014/main" id="{AB4CBCC0-DC52-4D2D-91FA-87CC2133F0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41" y="4723071"/>
            <a:ext cx="665792" cy="665792"/>
          </a:xfrm>
          <a:prstGeom prst="rect">
            <a:avLst/>
          </a:prstGeom>
          <a:ln>
            <a:noFill/>
          </a:ln>
        </p:spPr>
      </p:pic>
      <p:pic>
        <p:nvPicPr>
          <p:cNvPr id="948" name="그림 947">
            <a:extLst>
              <a:ext uri="{FF2B5EF4-FFF2-40B4-BE49-F238E27FC236}">
                <a16:creationId xmlns:a16="http://schemas.microsoft.com/office/drawing/2014/main" id="{526D4A89-F2B9-4D90-A0EC-8901A46763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88" y="4748521"/>
            <a:ext cx="656374" cy="656374"/>
          </a:xfrm>
          <a:prstGeom prst="rect">
            <a:avLst/>
          </a:prstGeom>
          <a:ln>
            <a:noFill/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59AE2-4154-4E0F-9BDC-8AD28E1AC86C}"/>
              </a:ext>
            </a:extLst>
          </p:cNvPr>
          <p:cNvGrpSpPr/>
          <p:nvPr/>
        </p:nvGrpSpPr>
        <p:grpSpPr>
          <a:xfrm>
            <a:off x="2293620" y="3422564"/>
            <a:ext cx="7604760" cy="406518"/>
            <a:chOff x="666750" y="3691803"/>
            <a:chExt cx="1357312" cy="40651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057A0B-E2AE-461C-B0E9-10AD0AB44B41}"/>
                </a:ext>
              </a:extLst>
            </p:cNvPr>
            <p:cNvSpPr txBox="1"/>
            <p:nvPr/>
          </p:nvSpPr>
          <p:spPr>
            <a:xfrm>
              <a:off x="666750" y="3729447"/>
              <a:ext cx="1357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긴급신고 통합시스템</a:t>
              </a:r>
              <a:r>
                <a:rPr lang="en-US" altLang="ko-KR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</a:t>
              </a:r>
              <a:r>
                <a:rPr lang="ko-KR" altLang="en-US" sz="1600" spc="10" dirty="0" err="1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바로앱</a:t>
              </a:r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클라우드 네이티브 전환</a:t>
              </a:r>
              <a:r>
                <a:rPr lang="en-US" altLang="ko-KR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600" spc="10" dirty="0">
                  <a:ln w="38100"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사업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9B2978E-D0E2-41DC-84DA-712B9FB81257}"/>
                </a:ext>
              </a:extLst>
            </p:cNvPr>
            <p:cNvGrpSpPr/>
            <p:nvPr userDrawn="1"/>
          </p:nvGrpSpPr>
          <p:grpSpPr>
            <a:xfrm>
              <a:off x="685800" y="3691803"/>
              <a:ext cx="1319213" cy="406518"/>
              <a:chOff x="592678" y="1986370"/>
              <a:chExt cx="6936382" cy="40651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81A8810-A49D-4CD4-B697-0CCBF26FF05F}"/>
                  </a:ext>
                </a:extLst>
              </p:cNvPr>
              <p:cNvCxnSpPr/>
              <p:nvPr userDrawn="1"/>
            </p:nvCxnSpPr>
            <p:spPr>
              <a:xfrm>
                <a:off x="592678" y="1986370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64F5360-7DDD-4609-8A78-C7740DEF27CB}"/>
                  </a:ext>
                </a:extLst>
              </p:cNvPr>
              <p:cNvCxnSpPr/>
              <p:nvPr/>
            </p:nvCxnSpPr>
            <p:spPr>
              <a:xfrm>
                <a:off x="592678" y="2392888"/>
                <a:ext cx="6936382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6E050E-64CA-43B5-BFBD-FD3725B6D12A}"/>
              </a:ext>
            </a:extLst>
          </p:cNvPr>
          <p:cNvSpPr txBox="1"/>
          <p:nvPr/>
        </p:nvSpPr>
        <p:spPr>
          <a:xfrm>
            <a:off x="3476128" y="1144532"/>
            <a:ext cx="437620" cy="2154436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Ⅰ</a:t>
            </a:r>
            <a:endParaRPr kumimoji="0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06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E8B8AE1-ADF8-4CC1-8DE5-8FF97DC2B11B}"/>
              </a:ext>
            </a:extLst>
          </p:cNvPr>
          <p:cNvSpPr txBox="1"/>
          <p:nvPr/>
        </p:nvSpPr>
        <p:spPr>
          <a:xfrm>
            <a:off x="679075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405FEA-08E9-42DB-93A6-507C8711490E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API(Application Programming Interface)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25E6AE-0EA6-81B3-0BE1-6AABC5E8A11D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8" name="사각형: 둥근 모서리 103">
              <a:extLst>
                <a:ext uri="{FF2B5EF4-FFF2-40B4-BE49-F238E27FC236}">
                  <a16:creationId xmlns:a16="http://schemas.microsoft.com/office/drawing/2014/main" id="{7FA1C873-D2F6-CA79-6F1D-F899B27EB037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6AB4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&amp; OAS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3EC85E-9F14-8DB6-E386-443AA1C1630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66E058-0308-FAEF-40C0-36F8A99F04FE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Ⅰ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2" name="Picture 2" descr="API 와 API 서버란?">
            <a:extLst>
              <a:ext uri="{FF2B5EF4-FFF2-40B4-BE49-F238E27FC236}">
                <a16:creationId xmlns:a16="http://schemas.microsoft.com/office/drawing/2014/main" id="{C40956A9-38A4-48B0-A080-07F0F0AD6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5" b="10634"/>
          <a:stretch/>
        </p:blipFill>
        <p:spPr bwMode="auto">
          <a:xfrm>
            <a:off x="619791" y="1527798"/>
            <a:ext cx="10898672" cy="35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D796B-5D8F-4089-8541-347E531AB862}"/>
              </a:ext>
            </a:extLst>
          </p:cNvPr>
          <p:cNvSpPr txBox="1"/>
          <p:nvPr/>
        </p:nvSpPr>
        <p:spPr>
          <a:xfrm>
            <a:off x="2920290" y="5407939"/>
            <a:ext cx="635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프로그램들이 서로 상호작용할 수 있도록 정의된 인터페이스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매개체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7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E8B8AE1-ADF8-4CC1-8DE5-8FF97DC2B11B}"/>
              </a:ext>
            </a:extLst>
          </p:cNvPr>
          <p:cNvSpPr txBox="1"/>
          <p:nvPr/>
        </p:nvSpPr>
        <p:spPr>
          <a:xfrm>
            <a:off x="679075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405FEA-08E9-42DB-93A6-507C8711490E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REST API &amp; Restful API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25E6AE-0EA6-81B3-0BE1-6AABC5E8A11D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8" name="사각형: 둥근 모서리 103">
              <a:extLst>
                <a:ext uri="{FF2B5EF4-FFF2-40B4-BE49-F238E27FC236}">
                  <a16:creationId xmlns:a16="http://schemas.microsoft.com/office/drawing/2014/main" id="{7FA1C873-D2F6-CA79-6F1D-F899B27EB037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6AB4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&amp; OAS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3EC85E-9F14-8DB6-E386-443AA1C1630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66E058-0308-FAEF-40C0-36F8A99F04FE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Ⅰ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2052" name="Picture 4" descr="REST API란?">
            <a:extLst>
              <a:ext uri="{FF2B5EF4-FFF2-40B4-BE49-F238E27FC236}">
                <a16:creationId xmlns:a16="http://schemas.microsoft.com/office/drawing/2014/main" id="{F5D0A427-FF7C-4175-866E-D0BFAF37A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3" b="11789"/>
          <a:stretch/>
        </p:blipFill>
        <p:spPr bwMode="auto">
          <a:xfrm>
            <a:off x="1" y="1304428"/>
            <a:ext cx="7538224" cy="50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ABD9CB-8399-4442-A989-D7F5FE2A58FA}"/>
              </a:ext>
            </a:extLst>
          </p:cNvPr>
          <p:cNvGrpSpPr/>
          <p:nvPr/>
        </p:nvGrpSpPr>
        <p:grpSpPr>
          <a:xfrm>
            <a:off x="7646925" y="1755887"/>
            <a:ext cx="4153712" cy="820043"/>
            <a:chOff x="6437746" y="1622074"/>
            <a:chExt cx="5254191" cy="5217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F3CBC0-8880-48BB-8CBD-8E96532E0F8D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HTTP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프로토콜을 기반으로 하는 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서비스 아키텍처 스타일로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자원을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URI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로 식별하고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HTTP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메서드를 사용하여 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자원에 대한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CRUD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작업을 수행하는 방식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B82891D-7566-43C3-84BB-55DAC757D01B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REST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4F7FB0-A414-4FA0-B9D7-53FEFF826A44}"/>
              </a:ext>
            </a:extLst>
          </p:cNvPr>
          <p:cNvGrpSpPr/>
          <p:nvPr/>
        </p:nvGrpSpPr>
        <p:grpSpPr>
          <a:xfrm>
            <a:off x="7646925" y="2793761"/>
            <a:ext cx="4153712" cy="820043"/>
            <a:chOff x="6437746" y="1622074"/>
            <a:chExt cx="5254191" cy="5217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24CFAA-017F-4061-8EF2-083039DBFB27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REST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설계 원칙과 제약 조건을 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최대한 엄격하게 지켜 구현된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endParaRPr lang="ko-KR" altLang="en-US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B583C41-352C-4841-9D00-8543916F5A57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Restful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E416A1-4001-4636-B1FF-80EB969B776E}"/>
              </a:ext>
            </a:extLst>
          </p:cNvPr>
          <p:cNvGrpSpPr/>
          <p:nvPr/>
        </p:nvGrpSpPr>
        <p:grpSpPr>
          <a:xfrm>
            <a:off x="7646925" y="3866710"/>
            <a:ext cx="4153712" cy="820043"/>
            <a:chOff x="6437746" y="1622074"/>
            <a:chExt cx="5254191" cy="52179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750997-FA03-4F32-B786-3A5C082E086F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리소스 중심 설계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무상태성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HTTP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메서드 활용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캐싱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계층화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자체 표현 구조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DE0E6F-63FE-4DCC-9D19-1E500E6B71FB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핵심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6E4369-8DB3-46AB-B54D-0AFDBA85F852}"/>
              </a:ext>
            </a:extLst>
          </p:cNvPr>
          <p:cNvGrpSpPr/>
          <p:nvPr/>
        </p:nvGrpSpPr>
        <p:grpSpPr>
          <a:xfrm>
            <a:off x="7605131" y="4974734"/>
            <a:ext cx="4153712" cy="820043"/>
            <a:chOff x="6437746" y="1622074"/>
            <a:chExt cx="5254191" cy="5217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72DB98-297D-446A-AC1A-FEDDEB0CE42A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확장성과 유지보수성이 뛰어남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다양한 플랫폼에서 일관된 방식으로 사용 가능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표준화된 인터페이스로 개발자 간 협업 용이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2C294A3-58A1-42FB-94A2-9CC77C1AC38A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장점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99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E8B8AE1-ADF8-4CC1-8DE5-8FF97DC2B11B}"/>
              </a:ext>
            </a:extLst>
          </p:cNvPr>
          <p:cNvSpPr txBox="1"/>
          <p:nvPr/>
        </p:nvSpPr>
        <p:spPr>
          <a:xfrm>
            <a:off x="679075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405FEA-08E9-42DB-93A6-507C8711490E}"/>
              </a:ext>
            </a:extLst>
          </p:cNvPr>
          <p:cNvSpPr/>
          <p:nvPr/>
        </p:nvSpPr>
        <p:spPr>
          <a:xfrm>
            <a:off x="1941314" y="450907"/>
            <a:ext cx="9792417" cy="5349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28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OAS(</a:t>
            </a:r>
            <a:r>
              <a:rPr kumimoji="1" lang="en-US" altLang="ko-KR" sz="2800" dirty="0" err="1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OpenAPI</a:t>
            </a:r>
            <a:r>
              <a:rPr kumimoji="1" lang="en-US" altLang="ko-KR" sz="28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Specification)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25E6AE-0EA6-81B3-0BE1-6AABC5E8A11D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8" name="사각형: 둥근 모서리 103">
              <a:extLst>
                <a:ext uri="{FF2B5EF4-FFF2-40B4-BE49-F238E27FC236}">
                  <a16:creationId xmlns:a16="http://schemas.microsoft.com/office/drawing/2014/main" id="{7FA1C873-D2F6-CA79-6F1D-F899B27EB037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6AB4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&amp; OAS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3EC85E-9F14-8DB6-E386-443AA1C1630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66E058-0308-FAEF-40C0-36F8A99F04FE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Ⅰ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3074" name="Picture 2" descr="Open API Initiative Announces Release of the OpenAPI Spec v3 Implementer's  Draft - OpenAPI Initiative">
            <a:extLst>
              <a:ext uri="{FF2B5EF4-FFF2-40B4-BE49-F238E27FC236}">
                <a16:creationId xmlns:a16="http://schemas.microsoft.com/office/drawing/2014/main" id="{98040563-7EFF-419B-BA40-A717EA2A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7" y="1301425"/>
            <a:ext cx="7200704" cy="50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AEC7E1-6BC6-477F-8C22-E1E0EF8DFF6A}"/>
              </a:ext>
            </a:extLst>
          </p:cNvPr>
          <p:cNvGrpSpPr/>
          <p:nvPr/>
        </p:nvGrpSpPr>
        <p:grpSpPr>
          <a:xfrm>
            <a:off x="7613472" y="1479845"/>
            <a:ext cx="4153712" cy="534956"/>
            <a:chOff x="6437746" y="1622074"/>
            <a:chExt cx="5254191" cy="5217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CFC132-AE17-4A63-B3F4-555950B1B128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Restful API</a:t>
              </a:r>
              <a:r>
                <a:rPr lang="ko-KR" altLang="en-US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구조와 동작 방식을 표준화된 형식</a:t>
              </a:r>
              <a:r>
                <a:rPr lang="en-US" altLang="ko-KR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(JSON, YAML)</a:t>
              </a:r>
              <a:r>
                <a:rPr lang="ko-KR" altLang="en-US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으로</a:t>
              </a:r>
              <a:r>
                <a:rPr lang="en-US" altLang="ko-KR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문서화하는 명세</a:t>
              </a:r>
              <a:r>
                <a:rPr lang="en-US" altLang="ko-KR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OpenAPI</a:t>
              </a:r>
              <a:r>
                <a:rPr lang="ko-KR" altLang="en-US" sz="105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라고도 불림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5C27BBB-D6C1-4E53-B567-0E162709B27E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FFD13-03C6-40A6-B2C0-DCA33350FA4C}"/>
              </a:ext>
            </a:extLst>
          </p:cNvPr>
          <p:cNvGrpSpPr/>
          <p:nvPr/>
        </p:nvGrpSpPr>
        <p:grpSpPr>
          <a:xfrm>
            <a:off x="7613472" y="2074328"/>
            <a:ext cx="4153712" cy="534956"/>
            <a:chOff x="6437746" y="1622074"/>
            <a:chExt cx="5254191" cy="5217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0FB5D1-F611-431D-87F3-BC77743C536E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기본 정보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제목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버전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설명 등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정의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9D9F061-1E26-4FA4-833E-C4A62AD57743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info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E5693-905E-4C52-835D-6355C3CCEFF1}"/>
              </a:ext>
            </a:extLst>
          </p:cNvPr>
          <p:cNvGrpSpPr/>
          <p:nvPr/>
        </p:nvGrpSpPr>
        <p:grpSpPr>
          <a:xfrm>
            <a:off x="7613472" y="2658440"/>
            <a:ext cx="4153712" cy="534956"/>
            <a:chOff x="6437746" y="1622074"/>
            <a:chExt cx="5254191" cy="52179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869150-F1C6-4D5D-B21A-C7A32F2F34F6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인증 및 권한 부여 방식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키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OAuth2, JWT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등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정의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E81F753-56B7-4A2B-B5B3-ABCF74A9D617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security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579C62-26EE-4F9B-B80B-DCC2851406C5}"/>
              </a:ext>
            </a:extLst>
          </p:cNvPr>
          <p:cNvGrpSpPr/>
          <p:nvPr/>
        </p:nvGrpSpPr>
        <p:grpSpPr>
          <a:xfrm>
            <a:off x="7613472" y="3232471"/>
            <a:ext cx="4153712" cy="534956"/>
            <a:chOff x="6437746" y="1622074"/>
            <a:chExt cx="5254191" cy="5217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040C5A-3A62-4E2B-8359-8C20D1EA0160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실제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엔드포인트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(URI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경로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와 각 경로에서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지원하는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HTTP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메서드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(GET, POST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등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정의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3EFDD1A-F570-45ED-A188-801991AD2C52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paths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26BA2A-097C-41A3-95F8-48CEDC4100BD}"/>
              </a:ext>
            </a:extLst>
          </p:cNvPr>
          <p:cNvGrpSpPr/>
          <p:nvPr/>
        </p:nvGrpSpPr>
        <p:grpSpPr>
          <a:xfrm>
            <a:off x="7613472" y="3829383"/>
            <a:ext cx="4153712" cy="534956"/>
            <a:chOff x="6437746" y="1622075"/>
            <a:chExt cx="5254191" cy="5217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EF14C3-9666-4E45-B271-6FEA59345EAD}"/>
                </a:ext>
              </a:extLst>
            </p:cNvPr>
            <p:cNvSpPr/>
            <p:nvPr/>
          </p:nvSpPr>
          <p:spPr>
            <a:xfrm>
              <a:off x="7569222" y="1622075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엔드포인트를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논리적으로 그룹화하는 데 사용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문서화 시 관련된 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들을 묶어서 시각화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5ED74AF-5A2D-4F10-AB51-89B7C0627C9D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tags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4C6764-F2DF-4281-BA37-5B45F55CB265}"/>
              </a:ext>
            </a:extLst>
          </p:cNvPr>
          <p:cNvGrpSpPr/>
          <p:nvPr/>
        </p:nvGrpSpPr>
        <p:grpSpPr>
          <a:xfrm>
            <a:off x="7613472" y="4426294"/>
            <a:ext cx="4153712" cy="534956"/>
            <a:chOff x="6437746" y="1622074"/>
            <a:chExt cx="5254191" cy="52179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98F378-D4B8-479C-B48B-DA592C4EA202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또는 특정 </a:t>
              </a:r>
              <a:r>
                <a:rPr lang="ko-KR" altLang="en-US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엔드포인트와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관련된 외부 문서 링크 제공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CC3F7B0-94D2-4A7E-B5F4-A5DC43D69AA8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externalDocs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7519FA-0BB6-4774-83F3-32C03BCBC1CE}"/>
              </a:ext>
            </a:extLst>
          </p:cNvPr>
          <p:cNvGrpSpPr/>
          <p:nvPr/>
        </p:nvGrpSpPr>
        <p:grpSpPr>
          <a:xfrm>
            <a:off x="7613472" y="5034936"/>
            <a:ext cx="4153712" cy="534956"/>
            <a:chOff x="6437746" y="1622074"/>
            <a:chExt cx="5254191" cy="5217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6B013A-EB49-4890-AC5D-7804210E5ADA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여러 서버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운영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등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정보를 한번에 정의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978CCE8-B656-4D07-B184-157B3C63EC1C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servers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D87A394-A124-404B-936B-8E060664F28C}"/>
              </a:ext>
            </a:extLst>
          </p:cNvPr>
          <p:cNvGrpSpPr/>
          <p:nvPr/>
        </p:nvGrpSpPr>
        <p:grpSpPr>
          <a:xfrm>
            <a:off x="7613472" y="5643578"/>
            <a:ext cx="4153712" cy="534956"/>
            <a:chOff x="6437746" y="1622074"/>
            <a:chExt cx="5254191" cy="52179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E8EB031-F951-4A83-9579-F95D834DEFBA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재사용 가능한 스키마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응답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보안 스키마 등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다양한 요소 정의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B5F8FAD-5286-4079-A79E-12A359F68A85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components</a:t>
              </a:r>
              <a:endParaRPr lang="ko-KR" altLang="en-US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82CA2F-2F86-4F7E-B04E-423B407FDAD9}"/>
              </a:ext>
            </a:extLst>
          </p:cNvPr>
          <p:cNvSpPr/>
          <p:nvPr/>
        </p:nvSpPr>
        <p:spPr>
          <a:xfrm>
            <a:off x="3848661" y="1256821"/>
            <a:ext cx="3678412" cy="5105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8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A26EA2BA-5FBA-49A5-947B-3CB53C5F50C6}"/>
              </a:ext>
            </a:extLst>
          </p:cNvPr>
          <p:cNvSpPr txBox="1"/>
          <p:nvPr/>
        </p:nvSpPr>
        <p:spPr>
          <a:xfrm>
            <a:off x="4771262" y="2336310"/>
            <a:ext cx="4533714" cy="76944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defRPr/>
            </a:pPr>
            <a:r>
              <a:rPr lang="en-US" altLang="ko-KR" sz="44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</a:t>
            </a:r>
            <a:endParaRPr lang="ko-KR" altLang="en-US" sz="44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179D54-4ECB-49DC-B367-A67DF9FE53E7}"/>
              </a:ext>
            </a:extLst>
          </p:cNvPr>
          <p:cNvGrpSpPr/>
          <p:nvPr userDrawn="1"/>
        </p:nvGrpSpPr>
        <p:grpSpPr>
          <a:xfrm>
            <a:off x="2400354" y="3422564"/>
            <a:ext cx="7391299" cy="406518"/>
            <a:chOff x="592678" y="1986370"/>
            <a:chExt cx="6936382" cy="40651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2EB0AB5-07DB-46C9-BD46-DBC953F1E0D0}"/>
                </a:ext>
              </a:extLst>
            </p:cNvPr>
            <p:cNvCxnSpPr/>
            <p:nvPr userDrawn="1"/>
          </p:nvCxnSpPr>
          <p:spPr>
            <a:xfrm>
              <a:off x="592678" y="1986370"/>
              <a:ext cx="6936382" cy="0"/>
            </a:xfrm>
            <a:prstGeom prst="line">
              <a:avLst/>
            </a:prstGeom>
            <a:ln w="952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977326C-C495-4436-9152-92F170FA8B43}"/>
                </a:ext>
              </a:extLst>
            </p:cNvPr>
            <p:cNvCxnSpPr/>
            <p:nvPr/>
          </p:nvCxnSpPr>
          <p:spPr>
            <a:xfrm>
              <a:off x="592678" y="2392888"/>
              <a:ext cx="6936382" cy="0"/>
            </a:xfrm>
            <a:prstGeom prst="line">
              <a:avLst/>
            </a:prstGeom>
            <a:ln w="9525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E292A49-7049-4B68-9F5A-DBF580EFE74C}"/>
              </a:ext>
            </a:extLst>
          </p:cNvPr>
          <p:cNvSpPr txBox="1"/>
          <p:nvPr/>
        </p:nvSpPr>
        <p:spPr>
          <a:xfrm>
            <a:off x="3256517" y="1144532"/>
            <a:ext cx="876842" cy="2154436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Ⅱ</a:t>
            </a:r>
            <a:endParaRPr kumimoji="0" lang="ko-KR" altLang="en-US" sz="1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9C846-5C1B-4747-D657-5593C76568E5}"/>
              </a:ext>
            </a:extLst>
          </p:cNvPr>
          <p:cNvSpPr txBox="1"/>
          <p:nvPr/>
        </p:nvSpPr>
        <p:spPr>
          <a:xfrm>
            <a:off x="2293620" y="3460208"/>
            <a:ext cx="7604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긴급신고 통합시스템</a:t>
            </a:r>
            <a:r>
              <a:rPr lang="en-US" altLang="ko-KR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spc="10" dirty="0" err="1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바로앱</a:t>
            </a:r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클라우드 네이티브 전환</a:t>
            </a:r>
            <a:r>
              <a:rPr lang="en-US" altLang="ko-KR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spc="10" dirty="0">
                <a:ln w="38100"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97B7E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사업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CEB94F-B25A-415E-A761-6896121F96DA}"/>
              </a:ext>
            </a:extLst>
          </p:cNvPr>
          <p:cNvGrpSpPr/>
          <p:nvPr/>
        </p:nvGrpSpPr>
        <p:grpSpPr>
          <a:xfrm>
            <a:off x="1822171" y="4497726"/>
            <a:ext cx="8485185" cy="1976201"/>
            <a:chOff x="1765618" y="5158798"/>
            <a:chExt cx="8485185" cy="19762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D01DF2-0A11-4143-8555-A42E47553105}"/>
                </a:ext>
              </a:extLst>
            </p:cNvPr>
            <p:cNvGrpSpPr/>
            <p:nvPr/>
          </p:nvGrpSpPr>
          <p:grpSpPr>
            <a:xfrm>
              <a:off x="1765618" y="5158798"/>
              <a:ext cx="8485185" cy="1976201"/>
              <a:chOff x="2071262" y="4467947"/>
              <a:chExt cx="8485185" cy="197620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2EE19B3-B5E9-4B84-B10F-859252FB618C}"/>
                  </a:ext>
                </a:extLst>
              </p:cNvPr>
              <p:cNvGrpSpPr/>
              <p:nvPr/>
            </p:nvGrpSpPr>
            <p:grpSpPr>
              <a:xfrm>
                <a:off x="2071262" y="4467947"/>
                <a:ext cx="6054158" cy="1976201"/>
                <a:chOff x="3086145" y="4528237"/>
                <a:chExt cx="6054158" cy="1976201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30BE68FE-5063-4830-B329-D078B8DFB3AC}"/>
                    </a:ext>
                  </a:extLst>
                </p:cNvPr>
                <p:cNvGrpSpPr/>
                <p:nvPr/>
              </p:nvGrpSpPr>
              <p:grpSpPr>
                <a:xfrm>
                  <a:off x="3086145" y="4528237"/>
                  <a:ext cx="6054158" cy="1976201"/>
                  <a:chOff x="3085151" y="4513043"/>
                  <a:chExt cx="6054158" cy="1976201"/>
                </a:xfrm>
              </p:grpSpPr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47B04FB2-100A-450A-80BE-F352378E516D}"/>
                      </a:ext>
                    </a:extLst>
                  </p:cNvPr>
                  <p:cNvGrpSpPr/>
                  <p:nvPr/>
                </p:nvGrpSpPr>
                <p:grpSpPr>
                  <a:xfrm>
                    <a:off x="3086816" y="5842913"/>
                    <a:ext cx="6052493" cy="646331"/>
                    <a:chOff x="4321253" y="5275289"/>
                    <a:chExt cx="6052493" cy="646331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0F0C174-4B25-46BD-8ACF-3413CA5C1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1253" y="5275289"/>
                      <a:ext cx="1101584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Editor</a:t>
                      </a:r>
                      <a:endParaRPr lang="ko-KR" altLang="en-US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942C5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859E725-9E0C-4197-B099-67F4F86EE3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7124" y="5275289"/>
                      <a:ext cx="1101584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UI</a:t>
                      </a:r>
                      <a:endParaRPr lang="ko-KR" altLang="en-US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942C5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4C49586D-A632-4F9B-AC11-75E24700C8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2851" y="5275289"/>
                      <a:ext cx="11608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Swagger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942C5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CodeGen</a:t>
                      </a:r>
                      <a:endParaRPr lang="ko-KR" altLang="en-US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942C5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p:txBody>
                </p:sp>
              </p:grp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D330C1AF-1892-4637-AA41-749941D1A6CB}"/>
                      </a:ext>
                    </a:extLst>
                  </p:cNvPr>
                  <p:cNvSpPr/>
                  <p:nvPr/>
                </p:nvSpPr>
                <p:spPr>
                  <a:xfrm>
                    <a:off x="3085151" y="4513043"/>
                    <a:ext cx="1104900" cy="11049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2159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2B2A541E-A61F-4CFD-855B-7B65BE52021E}"/>
                      </a:ext>
                    </a:extLst>
                  </p:cNvPr>
                  <p:cNvSpPr/>
                  <p:nvPr/>
                </p:nvSpPr>
                <p:spPr>
                  <a:xfrm>
                    <a:off x="5547364" y="4513043"/>
                    <a:ext cx="1104900" cy="11049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2159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EC11DBCA-9E22-49F8-A6A8-5313764EA0F5}"/>
                      </a:ext>
                    </a:extLst>
                  </p:cNvPr>
                  <p:cNvSpPr/>
                  <p:nvPr/>
                </p:nvSpPr>
                <p:spPr>
                  <a:xfrm>
                    <a:off x="8006400" y="4513043"/>
                    <a:ext cx="1104900" cy="11049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2159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endParaRPr>
                  </a:p>
                </p:txBody>
              </p:sp>
            </p:grp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FCCF5B6-3950-47FE-AD0C-CC125D5E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602" y="4791337"/>
                  <a:ext cx="604605" cy="60460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54" name="그림 553">
                  <a:extLst>
                    <a:ext uri="{FF2B5EF4-FFF2-40B4-BE49-F238E27FC236}">
                      <a16:creationId xmlns:a16="http://schemas.microsoft.com/office/drawing/2014/main" id="{628885D6-35CA-44EF-973F-020A641E25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124" y="4779390"/>
                  <a:ext cx="628499" cy="62849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55" name="그림 554">
                  <a:extLst>
                    <a:ext uri="{FF2B5EF4-FFF2-40B4-BE49-F238E27FC236}">
                      <a16:creationId xmlns:a16="http://schemas.microsoft.com/office/drawing/2014/main" id="{40C2CCA9-1F5B-467B-9A85-F194E6300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7951" y="4774544"/>
                  <a:ext cx="592443" cy="59244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07CBD3-6DA7-4B40-9C0C-0EAFC900B735}"/>
                  </a:ext>
                </a:extLst>
              </p:cNvPr>
              <p:cNvSpPr txBox="1"/>
              <p:nvPr/>
            </p:nvSpPr>
            <p:spPr>
              <a:xfrm>
                <a:off x="9453215" y="5797817"/>
                <a:ext cx="1101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0942C5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Swagger</a:t>
                </a:r>
              </a:p>
              <a:p>
                <a:pPr algn="ctr">
                  <a:defRPr/>
                </a:pPr>
                <a:r>
                  <a:rPr lang="en-US" altLang="ko-KR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0942C5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Hub</a:t>
                </a:r>
                <a:endParaRPr lang="ko-KR" altLang="en-US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0942C5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1B7C367-32E8-4905-ADE2-8CB4EC1FAAE3}"/>
                  </a:ext>
                </a:extLst>
              </p:cNvPr>
              <p:cNvSpPr/>
              <p:nvPr/>
            </p:nvSpPr>
            <p:spPr>
              <a:xfrm>
                <a:off x="9451547" y="4467947"/>
                <a:ext cx="1104900" cy="11049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159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AB9B5B30-B11C-45C0-9DF5-0DEB9516A8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922" y="5482251"/>
              <a:ext cx="550862" cy="438150"/>
              <a:chOff x="1863" y="1463"/>
              <a:chExt cx="347" cy="276"/>
            </a:xfrm>
            <a:solidFill>
              <a:srgbClr val="1B4798"/>
            </a:solidFill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3777498E-FE9A-4797-A107-AC3B825C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" y="1595"/>
                <a:ext cx="130" cy="144"/>
              </a:xfrm>
              <a:custGeom>
                <a:avLst/>
                <a:gdLst>
                  <a:gd name="T0" fmla="*/ 655 w 907"/>
                  <a:gd name="T1" fmla="*/ 797 h 997"/>
                  <a:gd name="T2" fmla="*/ 655 w 907"/>
                  <a:gd name="T3" fmla="*/ 443 h 997"/>
                  <a:gd name="T4" fmla="*/ 806 w 907"/>
                  <a:gd name="T5" fmla="*/ 443 h 997"/>
                  <a:gd name="T6" fmla="*/ 878 w 907"/>
                  <a:gd name="T7" fmla="*/ 400 h 997"/>
                  <a:gd name="T8" fmla="*/ 852 w 907"/>
                  <a:gd name="T9" fmla="*/ 321 h 997"/>
                  <a:gd name="T10" fmla="*/ 524 w 907"/>
                  <a:gd name="T11" fmla="*/ 35 h 997"/>
                  <a:gd name="T12" fmla="*/ 382 w 907"/>
                  <a:gd name="T13" fmla="*/ 35 h 997"/>
                  <a:gd name="T14" fmla="*/ 55 w 907"/>
                  <a:gd name="T15" fmla="*/ 321 h 997"/>
                  <a:gd name="T16" fmla="*/ 29 w 907"/>
                  <a:gd name="T17" fmla="*/ 400 h 997"/>
                  <a:gd name="T18" fmla="*/ 100 w 907"/>
                  <a:gd name="T19" fmla="*/ 443 h 997"/>
                  <a:gd name="T20" fmla="*/ 252 w 907"/>
                  <a:gd name="T21" fmla="*/ 443 h 997"/>
                  <a:gd name="T22" fmla="*/ 252 w 907"/>
                  <a:gd name="T23" fmla="*/ 797 h 997"/>
                  <a:gd name="T24" fmla="*/ 152 w 907"/>
                  <a:gd name="T25" fmla="*/ 896 h 997"/>
                  <a:gd name="T26" fmla="*/ 0 w 907"/>
                  <a:gd name="T27" fmla="*/ 896 h 997"/>
                  <a:gd name="T28" fmla="*/ 0 w 907"/>
                  <a:gd name="T29" fmla="*/ 997 h 997"/>
                  <a:gd name="T30" fmla="*/ 152 w 907"/>
                  <a:gd name="T31" fmla="*/ 997 h 997"/>
                  <a:gd name="T32" fmla="*/ 352 w 907"/>
                  <a:gd name="T33" fmla="*/ 797 h 997"/>
                  <a:gd name="T34" fmla="*/ 352 w 907"/>
                  <a:gd name="T35" fmla="*/ 443 h 997"/>
                  <a:gd name="T36" fmla="*/ 252 w 907"/>
                  <a:gd name="T37" fmla="*/ 342 h 997"/>
                  <a:gd name="T38" fmla="*/ 184 w 907"/>
                  <a:gd name="T39" fmla="*/ 342 h 997"/>
                  <a:gd name="T40" fmla="*/ 448 w 907"/>
                  <a:gd name="T41" fmla="*/ 111 h 997"/>
                  <a:gd name="T42" fmla="*/ 458 w 907"/>
                  <a:gd name="T43" fmla="*/ 111 h 997"/>
                  <a:gd name="T44" fmla="*/ 722 w 907"/>
                  <a:gd name="T45" fmla="*/ 342 h 997"/>
                  <a:gd name="T46" fmla="*/ 655 w 907"/>
                  <a:gd name="T47" fmla="*/ 342 h 997"/>
                  <a:gd name="T48" fmla="*/ 554 w 907"/>
                  <a:gd name="T49" fmla="*/ 443 h 997"/>
                  <a:gd name="T50" fmla="*/ 554 w 907"/>
                  <a:gd name="T51" fmla="*/ 797 h 997"/>
                  <a:gd name="T52" fmla="*/ 754 w 907"/>
                  <a:gd name="T53" fmla="*/ 997 h 997"/>
                  <a:gd name="T54" fmla="*/ 907 w 907"/>
                  <a:gd name="T55" fmla="*/ 997 h 997"/>
                  <a:gd name="T56" fmla="*/ 907 w 907"/>
                  <a:gd name="T57" fmla="*/ 896 h 997"/>
                  <a:gd name="T58" fmla="*/ 754 w 907"/>
                  <a:gd name="T59" fmla="*/ 896 h 997"/>
                  <a:gd name="T60" fmla="*/ 655 w 907"/>
                  <a:gd name="T61" fmla="*/ 797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7" h="997">
                    <a:moveTo>
                      <a:pt x="655" y="797"/>
                    </a:moveTo>
                    <a:cubicBezTo>
                      <a:pt x="655" y="443"/>
                      <a:pt x="655" y="443"/>
                      <a:pt x="655" y="443"/>
                    </a:cubicBezTo>
                    <a:cubicBezTo>
                      <a:pt x="806" y="443"/>
                      <a:pt x="806" y="443"/>
                      <a:pt x="806" y="443"/>
                    </a:cubicBezTo>
                    <a:cubicBezTo>
                      <a:pt x="856" y="443"/>
                      <a:pt x="873" y="413"/>
                      <a:pt x="878" y="400"/>
                    </a:cubicBezTo>
                    <a:cubicBezTo>
                      <a:pt x="882" y="388"/>
                      <a:pt x="889" y="354"/>
                      <a:pt x="852" y="321"/>
                    </a:cubicBezTo>
                    <a:cubicBezTo>
                      <a:pt x="524" y="35"/>
                      <a:pt x="524" y="35"/>
                      <a:pt x="524" y="35"/>
                    </a:cubicBezTo>
                    <a:cubicBezTo>
                      <a:pt x="484" y="0"/>
                      <a:pt x="422" y="0"/>
                      <a:pt x="382" y="35"/>
                    </a:cubicBezTo>
                    <a:cubicBezTo>
                      <a:pt x="55" y="321"/>
                      <a:pt x="55" y="321"/>
                      <a:pt x="55" y="321"/>
                    </a:cubicBezTo>
                    <a:cubicBezTo>
                      <a:pt x="17" y="354"/>
                      <a:pt x="24" y="388"/>
                      <a:pt x="29" y="400"/>
                    </a:cubicBezTo>
                    <a:cubicBezTo>
                      <a:pt x="34" y="413"/>
                      <a:pt x="50" y="443"/>
                      <a:pt x="100" y="443"/>
                    </a:cubicBezTo>
                    <a:cubicBezTo>
                      <a:pt x="252" y="443"/>
                      <a:pt x="252" y="443"/>
                      <a:pt x="252" y="443"/>
                    </a:cubicBezTo>
                    <a:cubicBezTo>
                      <a:pt x="252" y="797"/>
                      <a:pt x="252" y="797"/>
                      <a:pt x="252" y="797"/>
                    </a:cubicBezTo>
                    <a:cubicBezTo>
                      <a:pt x="252" y="852"/>
                      <a:pt x="207" y="896"/>
                      <a:pt x="152" y="896"/>
                    </a:cubicBezTo>
                    <a:cubicBezTo>
                      <a:pt x="0" y="896"/>
                      <a:pt x="0" y="896"/>
                      <a:pt x="0" y="896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152" y="997"/>
                      <a:pt x="152" y="997"/>
                      <a:pt x="152" y="997"/>
                    </a:cubicBezTo>
                    <a:cubicBezTo>
                      <a:pt x="263" y="997"/>
                      <a:pt x="352" y="907"/>
                      <a:pt x="352" y="797"/>
                    </a:cubicBezTo>
                    <a:cubicBezTo>
                      <a:pt x="352" y="443"/>
                      <a:pt x="352" y="443"/>
                      <a:pt x="352" y="443"/>
                    </a:cubicBezTo>
                    <a:cubicBezTo>
                      <a:pt x="352" y="387"/>
                      <a:pt x="307" y="342"/>
                      <a:pt x="252" y="342"/>
                    </a:cubicBezTo>
                    <a:cubicBezTo>
                      <a:pt x="184" y="342"/>
                      <a:pt x="184" y="342"/>
                      <a:pt x="184" y="342"/>
                    </a:cubicBezTo>
                    <a:cubicBezTo>
                      <a:pt x="448" y="111"/>
                      <a:pt x="448" y="111"/>
                      <a:pt x="448" y="111"/>
                    </a:cubicBezTo>
                    <a:cubicBezTo>
                      <a:pt x="450" y="109"/>
                      <a:pt x="456" y="109"/>
                      <a:pt x="458" y="111"/>
                    </a:cubicBezTo>
                    <a:cubicBezTo>
                      <a:pt x="722" y="342"/>
                      <a:pt x="722" y="342"/>
                      <a:pt x="722" y="342"/>
                    </a:cubicBezTo>
                    <a:cubicBezTo>
                      <a:pt x="655" y="342"/>
                      <a:pt x="655" y="342"/>
                      <a:pt x="655" y="342"/>
                    </a:cubicBezTo>
                    <a:cubicBezTo>
                      <a:pt x="599" y="342"/>
                      <a:pt x="554" y="387"/>
                      <a:pt x="554" y="443"/>
                    </a:cubicBezTo>
                    <a:cubicBezTo>
                      <a:pt x="554" y="797"/>
                      <a:pt x="554" y="797"/>
                      <a:pt x="554" y="797"/>
                    </a:cubicBezTo>
                    <a:cubicBezTo>
                      <a:pt x="554" y="907"/>
                      <a:pt x="644" y="997"/>
                      <a:pt x="754" y="997"/>
                    </a:cubicBezTo>
                    <a:cubicBezTo>
                      <a:pt x="907" y="997"/>
                      <a:pt x="907" y="997"/>
                      <a:pt x="907" y="997"/>
                    </a:cubicBezTo>
                    <a:cubicBezTo>
                      <a:pt x="907" y="896"/>
                      <a:pt x="907" y="896"/>
                      <a:pt x="907" y="896"/>
                    </a:cubicBezTo>
                    <a:cubicBezTo>
                      <a:pt x="754" y="896"/>
                      <a:pt x="754" y="896"/>
                      <a:pt x="754" y="896"/>
                    </a:cubicBezTo>
                    <a:cubicBezTo>
                      <a:pt x="699" y="896"/>
                      <a:pt x="655" y="852"/>
                      <a:pt x="655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highlight>
                    <a:srgbClr val="0942C5"/>
                  </a:highligh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D2FDF2DE-1084-404C-8B1F-02999B884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463"/>
                <a:ext cx="347" cy="233"/>
              </a:xfrm>
              <a:custGeom>
                <a:avLst/>
                <a:gdLst>
                  <a:gd name="T0" fmla="*/ 2167 w 2419"/>
                  <a:gd name="T1" fmla="*/ 922 h 1613"/>
                  <a:gd name="T2" fmla="*/ 2167 w 2419"/>
                  <a:gd name="T3" fmla="*/ 907 h 1613"/>
                  <a:gd name="T4" fmla="*/ 1731 w 2419"/>
                  <a:gd name="T5" fmla="*/ 454 h 1613"/>
                  <a:gd name="T6" fmla="*/ 1108 w 2419"/>
                  <a:gd name="T7" fmla="*/ 0 h 1613"/>
                  <a:gd name="T8" fmla="*/ 455 w 2419"/>
                  <a:gd name="T9" fmla="*/ 607 h 1613"/>
                  <a:gd name="T10" fmla="*/ 0 w 2419"/>
                  <a:gd name="T11" fmla="*/ 1109 h 1613"/>
                  <a:gd name="T12" fmla="*/ 504 w 2419"/>
                  <a:gd name="T13" fmla="*/ 1613 h 1613"/>
                  <a:gd name="T14" fmla="*/ 907 w 2419"/>
                  <a:gd name="T15" fmla="*/ 1613 h 1613"/>
                  <a:gd name="T16" fmla="*/ 907 w 2419"/>
                  <a:gd name="T17" fmla="*/ 1512 h 1613"/>
                  <a:gd name="T18" fmla="*/ 504 w 2419"/>
                  <a:gd name="T19" fmla="*/ 1512 h 1613"/>
                  <a:gd name="T20" fmla="*/ 100 w 2419"/>
                  <a:gd name="T21" fmla="*/ 1109 h 1613"/>
                  <a:gd name="T22" fmla="*/ 455 w 2419"/>
                  <a:gd name="T23" fmla="*/ 708 h 1613"/>
                  <a:gd name="T24" fmla="*/ 488 w 2419"/>
                  <a:gd name="T25" fmla="*/ 867 h 1613"/>
                  <a:gd name="T26" fmla="*/ 584 w 2419"/>
                  <a:gd name="T27" fmla="*/ 835 h 1613"/>
                  <a:gd name="T28" fmla="*/ 554 w 2419"/>
                  <a:gd name="T29" fmla="*/ 655 h 1613"/>
                  <a:gd name="T30" fmla="*/ 1108 w 2419"/>
                  <a:gd name="T31" fmla="*/ 101 h 1613"/>
                  <a:gd name="T32" fmla="*/ 1627 w 2419"/>
                  <a:gd name="T33" fmla="*/ 462 h 1613"/>
                  <a:gd name="T34" fmla="*/ 1402 w 2419"/>
                  <a:gd name="T35" fmla="*/ 577 h 1613"/>
                  <a:gd name="T36" fmla="*/ 1471 w 2419"/>
                  <a:gd name="T37" fmla="*/ 650 h 1613"/>
                  <a:gd name="T38" fmla="*/ 1679 w 2419"/>
                  <a:gd name="T39" fmla="*/ 556 h 1613"/>
                  <a:gd name="T40" fmla="*/ 1704 w 2419"/>
                  <a:gd name="T41" fmla="*/ 555 h 1613"/>
                  <a:gd name="T42" fmla="*/ 1713 w 2419"/>
                  <a:gd name="T43" fmla="*/ 554 h 1613"/>
                  <a:gd name="T44" fmla="*/ 2066 w 2419"/>
                  <a:gd name="T45" fmla="*/ 907 h 1613"/>
                  <a:gd name="T46" fmla="*/ 2062 w 2419"/>
                  <a:gd name="T47" fmla="*/ 955 h 1613"/>
                  <a:gd name="T48" fmla="*/ 2056 w 2419"/>
                  <a:gd name="T49" fmla="*/ 1004 h 1613"/>
                  <a:gd name="T50" fmla="*/ 2105 w 2419"/>
                  <a:gd name="T51" fmla="*/ 1011 h 1613"/>
                  <a:gd name="T52" fmla="*/ 2318 w 2419"/>
                  <a:gd name="T53" fmla="*/ 1260 h 1613"/>
                  <a:gd name="T54" fmla="*/ 2066 w 2419"/>
                  <a:gd name="T55" fmla="*/ 1512 h 1613"/>
                  <a:gd name="T56" fmla="*/ 1512 w 2419"/>
                  <a:gd name="T57" fmla="*/ 1512 h 1613"/>
                  <a:gd name="T58" fmla="*/ 1512 w 2419"/>
                  <a:gd name="T59" fmla="*/ 1613 h 1613"/>
                  <a:gd name="T60" fmla="*/ 2066 w 2419"/>
                  <a:gd name="T61" fmla="*/ 1613 h 1613"/>
                  <a:gd name="T62" fmla="*/ 2419 w 2419"/>
                  <a:gd name="T63" fmla="*/ 1260 h 1613"/>
                  <a:gd name="T64" fmla="*/ 2167 w 2419"/>
                  <a:gd name="T65" fmla="*/ 922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19" h="1613">
                    <a:moveTo>
                      <a:pt x="2167" y="922"/>
                    </a:moveTo>
                    <a:cubicBezTo>
                      <a:pt x="2167" y="917"/>
                      <a:pt x="2167" y="912"/>
                      <a:pt x="2167" y="907"/>
                    </a:cubicBezTo>
                    <a:cubicBezTo>
                      <a:pt x="2167" y="663"/>
                      <a:pt x="1973" y="463"/>
                      <a:pt x="1731" y="454"/>
                    </a:cubicBezTo>
                    <a:cubicBezTo>
                      <a:pt x="1645" y="185"/>
                      <a:pt x="1394" y="0"/>
                      <a:pt x="1108" y="0"/>
                    </a:cubicBezTo>
                    <a:cubicBezTo>
                      <a:pt x="763" y="0"/>
                      <a:pt x="480" y="268"/>
                      <a:pt x="455" y="607"/>
                    </a:cubicBezTo>
                    <a:cubicBezTo>
                      <a:pt x="200" y="632"/>
                      <a:pt x="0" y="847"/>
                      <a:pt x="0" y="1109"/>
                    </a:cubicBezTo>
                    <a:cubicBezTo>
                      <a:pt x="0" y="1387"/>
                      <a:pt x="226" y="1613"/>
                      <a:pt x="504" y="1613"/>
                    </a:cubicBezTo>
                    <a:cubicBezTo>
                      <a:pt x="907" y="1613"/>
                      <a:pt x="907" y="1613"/>
                      <a:pt x="907" y="1613"/>
                    </a:cubicBezTo>
                    <a:cubicBezTo>
                      <a:pt x="907" y="1512"/>
                      <a:pt x="907" y="1512"/>
                      <a:pt x="907" y="1512"/>
                    </a:cubicBezTo>
                    <a:cubicBezTo>
                      <a:pt x="504" y="1512"/>
                      <a:pt x="504" y="1512"/>
                      <a:pt x="504" y="1512"/>
                    </a:cubicBezTo>
                    <a:cubicBezTo>
                      <a:pt x="281" y="1512"/>
                      <a:pt x="100" y="1331"/>
                      <a:pt x="100" y="1109"/>
                    </a:cubicBezTo>
                    <a:cubicBezTo>
                      <a:pt x="100" y="903"/>
                      <a:pt x="256" y="732"/>
                      <a:pt x="455" y="708"/>
                    </a:cubicBezTo>
                    <a:cubicBezTo>
                      <a:pt x="460" y="763"/>
                      <a:pt x="471" y="816"/>
                      <a:pt x="488" y="867"/>
                    </a:cubicBezTo>
                    <a:cubicBezTo>
                      <a:pt x="584" y="835"/>
                      <a:pt x="584" y="835"/>
                      <a:pt x="584" y="835"/>
                    </a:cubicBezTo>
                    <a:cubicBezTo>
                      <a:pt x="564" y="777"/>
                      <a:pt x="554" y="717"/>
                      <a:pt x="554" y="655"/>
                    </a:cubicBezTo>
                    <a:cubicBezTo>
                      <a:pt x="554" y="349"/>
                      <a:pt x="803" y="101"/>
                      <a:pt x="1108" y="101"/>
                    </a:cubicBezTo>
                    <a:cubicBezTo>
                      <a:pt x="1342" y="101"/>
                      <a:pt x="1548" y="247"/>
                      <a:pt x="1627" y="462"/>
                    </a:cubicBezTo>
                    <a:cubicBezTo>
                      <a:pt x="1543" y="478"/>
                      <a:pt x="1466" y="517"/>
                      <a:pt x="1402" y="577"/>
                    </a:cubicBezTo>
                    <a:cubicBezTo>
                      <a:pt x="1471" y="650"/>
                      <a:pt x="1471" y="650"/>
                      <a:pt x="1471" y="650"/>
                    </a:cubicBezTo>
                    <a:cubicBezTo>
                      <a:pt x="1529" y="596"/>
                      <a:pt x="1602" y="563"/>
                      <a:pt x="1679" y="556"/>
                    </a:cubicBezTo>
                    <a:cubicBezTo>
                      <a:pt x="1704" y="555"/>
                      <a:pt x="1704" y="555"/>
                      <a:pt x="1704" y="555"/>
                    </a:cubicBezTo>
                    <a:cubicBezTo>
                      <a:pt x="1707" y="555"/>
                      <a:pt x="1710" y="554"/>
                      <a:pt x="1713" y="554"/>
                    </a:cubicBezTo>
                    <a:cubicBezTo>
                      <a:pt x="1908" y="554"/>
                      <a:pt x="2066" y="713"/>
                      <a:pt x="2066" y="907"/>
                    </a:cubicBezTo>
                    <a:cubicBezTo>
                      <a:pt x="2066" y="921"/>
                      <a:pt x="2065" y="936"/>
                      <a:pt x="2062" y="955"/>
                    </a:cubicBezTo>
                    <a:cubicBezTo>
                      <a:pt x="2056" y="1004"/>
                      <a:pt x="2056" y="1004"/>
                      <a:pt x="2056" y="1004"/>
                    </a:cubicBezTo>
                    <a:cubicBezTo>
                      <a:pt x="2105" y="1011"/>
                      <a:pt x="2105" y="1011"/>
                      <a:pt x="2105" y="1011"/>
                    </a:cubicBezTo>
                    <a:cubicBezTo>
                      <a:pt x="2226" y="1030"/>
                      <a:pt x="2318" y="1137"/>
                      <a:pt x="2318" y="1260"/>
                    </a:cubicBezTo>
                    <a:cubicBezTo>
                      <a:pt x="2318" y="1399"/>
                      <a:pt x="2205" y="1512"/>
                      <a:pt x="2066" y="1512"/>
                    </a:cubicBezTo>
                    <a:cubicBezTo>
                      <a:pt x="1512" y="1512"/>
                      <a:pt x="1512" y="1512"/>
                      <a:pt x="1512" y="1512"/>
                    </a:cubicBezTo>
                    <a:cubicBezTo>
                      <a:pt x="1512" y="1613"/>
                      <a:pt x="1512" y="1613"/>
                      <a:pt x="1512" y="1613"/>
                    </a:cubicBezTo>
                    <a:cubicBezTo>
                      <a:pt x="2066" y="1613"/>
                      <a:pt x="2066" y="1613"/>
                      <a:pt x="2066" y="1613"/>
                    </a:cubicBezTo>
                    <a:cubicBezTo>
                      <a:pt x="2261" y="1613"/>
                      <a:pt x="2419" y="1455"/>
                      <a:pt x="2419" y="1260"/>
                    </a:cubicBezTo>
                    <a:cubicBezTo>
                      <a:pt x="2419" y="1101"/>
                      <a:pt x="2315" y="966"/>
                      <a:pt x="2167" y="9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highlight>
                    <a:srgbClr val="0942C5"/>
                  </a:highligh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id="{62A5C9D7-73F9-4434-9AB2-9B9663644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1725"/>
                <a:ext cx="14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highlight>
                    <a:srgbClr val="0942C5"/>
                  </a:highligh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43" name="Rectangle 8">
                <a:extLst>
                  <a:ext uri="{FF2B5EF4-FFF2-40B4-BE49-F238E27FC236}">
                    <a16:creationId xmlns:a16="http://schemas.microsoft.com/office/drawing/2014/main" id="{F101F953-AAF8-489D-8037-B1316BF36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3" y="1725"/>
                <a:ext cx="14" cy="1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highlight>
                    <a:srgbClr val="0942C5"/>
                  </a:highligh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0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79075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4098" name="Picture 2" descr="QA 엔지니어를 위한 Swagger">
            <a:extLst>
              <a:ext uri="{FF2B5EF4-FFF2-40B4-BE49-F238E27FC236}">
                <a16:creationId xmlns:a16="http://schemas.microsoft.com/office/drawing/2014/main" id="{C369E2F9-F5A9-467B-90C9-EE47503C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44" y="3043777"/>
            <a:ext cx="2774911" cy="7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pply Swagger Codegen in Java 21, Spring boot 3.2.x, Gradle 8.5 | by Tete  Kim | Medium">
            <a:extLst>
              <a:ext uri="{FF2B5EF4-FFF2-40B4-BE49-F238E27FC236}">
                <a16:creationId xmlns:a16="http://schemas.microsoft.com/office/drawing/2014/main" id="{B13E96AA-DE45-47BA-BE3A-2DC3FE2D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2" y="1682793"/>
            <a:ext cx="27813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wagger UI · G⌬RBE">
            <a:extLst>
              <a:ext uri="{FF2B5EF4-FFF2-40B4-BE49-F238E27FC236}">
                <a16:creationId xmlns:a16="http://schemas.microsoft.com/office/drawing/2014/main" id="{0E64B132-EFD8-4428-8350-E4FEB36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978" y="1537592"/>
            <a:ext cx="2952750" cy="15525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14" name="Picture 18" descr="GitHub - swagger-api/swagger-editor: Swagger Editor">
            <a:extLst>
              <a:ext uri="{FF2B5EF4-FFF2-40B4-BE49-F238E27FC236}">
                <a16:creationId xmlns:a16="http://schemas.microsoft.com/office/drawing/2014/main" id="{B341BE9B-5492-49D8-9D8A-5840C9E6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26" y="3932683"/>
            <a:ext cx="2781301" cy="59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waggerHub_Logo_Horizontal_Color – Edgenexus App Store">
            <a:extLst>
              <a:ext uri="{FF2B5EF4-FFF2-40B4-BE49-F238E27FC236}">
                <a16:creationId xmlns:a16="http://schemas.microsoft.com/office/drawing/2014/main" id="{4E660D02-4270-410C-8084-4483CD52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46" y="3599242"/>
            <a:ext cx="2866682" cy="7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6DA2E1-C1E8-4047-8B13-9AE810BD1F76}"/>
              </a:ext>
            </a:extLst>
          </p:cNvPr>
          <p:cNvCxnSpPr/>
          <p:nvPr/>
        </p:nvCxnSpPr>
        <p:spPr>
          <a:xfrm>
            <a:off x="3680127" y="2642839"/>
            <a:ext cx="903024" cy="447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862E8C-1861-4863-932E-846545B253D3}"/>
              </a:ext>
            </a:extLst>
          </p:cNvPr>
          <p:cNvCxnSpPr/>
          <p:nvPr/>
        </p:nvCxnSpPr>
        <p:spPr>
          <a:xfrm flipV="1">
            <a:off x="3774771" y="3691054"/>
            <a:ext cx="762324" cy="5410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00EAFF9-7314-4621-9A03-AD181548D40A}"/>
              </a:ext>
            </a:extLst>
          </p:cNvPr>
          <p:cNvCxnSpPr/>
          <p:nvPr/>
        </p:nvCxnSpPr>
        <p:spPr>
          <a:xfrm flipV="1">
            <a:off x="7483455" y="2506705"/>
            <a:ext cx="824204" cy="5834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3BF58E-C4FB-4BF3-9401-5438AA69B667}"/>
              </a:ext>
            </a:extLst>
          </p:cNvPr>
          <p:cNvCxnSpPr/>
          <p:nvPr/>
        </p:nvCxnSpPr>
        <p:spPr>
          <a:xfrm>
            <a:off x="7761249" y="3691054"/>
            <a:ext cx="686729" cy="27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BF375F4-C9CB-4334-9093-5CAAACCBBD96}"/>
              </a:ext>
            </a:extLst>
          </p:cNvPr>
          <p:cNvSpPr txBox="1"/>
          <p:nvPr/>
        </p:nvSpPr>
        <p:spPr>
          <a:xfrm>
            <a:off x="2181922" y="5414140"/>
            <a:ext cx="756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OpenAPI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Specification)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기반으로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문서를 작성하고 관리하는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툴체인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58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6876D-54DF-0674-BB97-D855097A4045}"/>
              </a:ext>
            </a:extLst>
          </p:cNvPr>
          <p:cNvSpPr/>
          <p:nvPr/>
        </p:nvSpPr>
        <p:spPr>
          <a:xfrm>
            <a:off x="1941314" y="356042"/>
            <a:ext cx="9792417" cy="7246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-285750" algn="l" defTabSz="1067745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5CD"/>
              </a:buClr>
              <a:buSzPct val="120000"/>
              <a:buFontTx/>
              <a:buNone/>
              <a:tabLst>
                <a:tab pos="5647386" algn="l"/>
              </a:tabLst>
              <a:defRPr/>
            </a:pPr>
            <a:r>
              <a:rPr kumimoji="1" lang="en-US" altLang="ko-KR" sz="4000" dirty="0">
                <a:ln w="1143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Editor</a:t>
            </a:r>
            <a:endParaRPr kumimoji="1" lang="ko-KR" altLang="en-US" sz="2800" dirty="0">
              <a:ln w="1143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6D6E-23A7-F9AA-19ED-C131C560CC5C}"/>
              </a:ext>
            </a:extLst>
          </p:cNvPr>
          <p:cNvSpPr txBox="1"/>
          <p:nvPr/>
        </p:nvSpPr>
        <p:spPr>
          <a:xfrm>
            <a:off x="679075" y="390815"/>
            <a:ext cx="41229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ctr">
              <a:defRPr/>
            </a:pPr>
            <a:r>
              <a:rPr kumimoji="1" lang="en-US" altLang="ko-KR" sz="4400" spc="-150" dirty="0">
                <a:ln w="11430">
                  <a:noFill/>
                </a:ln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kumimoji="1" lang="ko-KR" altLang="en-US" sz="4400" spc="-150" dirty="0">
              <a:ln w="11430">
                <a:noFill/>
              </a:ln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CF9105-BFE8-EA0B-5DD7-22247D056B4F}"/>
              </a:ext>
            </a:extLst>
          </p:cNvPr>
          <p:cNvGrpSpPr/>
          <p:nvPr/>
        </p:nvGrpSpPr>
        <p:grpSpPr>
          <a:xfrm>
            <a:off x="108628" y="103560"/>
            <a:ext cx="1538419" cy="338554"/>
            <a:chOff x="-1281086" y="22000"/>
            <a:chExt cx="1396455" cy="338554"/>
          </a:xfrm>
        </p:grpSpPr>
        <p:sp>
          <p:nvSpPr>
            <p:cNvPr id="33" name="사각형: 둥근 모서리 103">
              <a:extLst>
                <a:ext uri="{FF2B5EF4-FFF2-40B4-BE49-F238E27FC236}">
                  <a16:creationId xmlns:a16="http://schemas.microsoft.com/office/drawing/2014/main" id="{00F01741-9893-1B4B-668F-87C945F8A509}"/>
                </a:ext>
              </a:extLst>
            </p:cNvPr>
            <p:cNvSpPr/>
            <p:nvPr/>
          </p:nvSpPr>
          <p:spPr>
            <a:xfrm>
              <a:off x="-1242983" y="75573"/>
              <a:ext cx="1358352" cy="248261"/>
            </a:xfrm>
            <a:prstGeom prst="roundRect">
              <a:avLst>
                <a:gd name="adj" fmla="val 50000"/>
              </a:avLst>
            </a:prstGeom>
            <a:solidFill>
              <a:srgbClr val="10287E"/>
            </a:solidFill>
            <a:ln>
              <a:solidFill>
                <a:srgbClr val="506A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0"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srgbClr val="97B7E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Swagger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506AB4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67A4D4FD-6B2A-89BA-A2C1-E3A77A9367CC}"/>
                </a:ext>
              </a:extLst>
            </p:cNvPr>
            <p:cNvSpPr/>
            <p:nvPr/>
          </p:nvSpPr>
          <p:spPr>
            <a:xfrm>
              <a:off x="-1245393" y="71422"/>
              <a:ext cx="252412" cy="252412"/>
            </a:xfrm>
            <a:prstGeom prst="ellipse">
              <a:avLst/>
            </a:prstGeom>
            <a:solidFill>
              <a:srgbClr val="50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4945B30-D822-74D0-00CA-F9F61876198B}"/>
                </a:ext>
              </a:extLst>
            </p:cNvPr>
            <p:cNvSpPr/>
            <p:nvPr/>
          </p:nvSpPr>
          <p:spPr>
            <a:xfrm>
              <a:off x="-1281086" y="22000"/>
              <a:ext cx="3119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0F267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Ⅱ</a:t>
              </a:r>
              <a:endParaRPr lang="ko-KR" altLang="en-US" sz="1600" dirty="0">
                <a:solidFill>
                  <a:srgbClr val="0F267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028" name="Picture 4" descr="OpenAPI tutorial using Swagger Editor and Swagger UI: Overview | I'd Rather  Be Writing Blog and API doc course">
            <a:extLst>
              <a:ext uri="{FF2B5EF4-FFF2-40B4-BE49-F238E27FC236}">
                <a16:creationId xmlns:a16="http://schemas.microsoft.com/office/drawing/2014/main" id="{91EE4A68-A107-4659-AD00-7AC4C482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" y="1314410"/>
            <a:ext cx="8037929" cy="50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84F49F-B52F-46AB-8F64-3EB767322AA3}"/>
              </a:ext>
            </a:extLst>
          </p:cNvPr>
          <p:cNvGrpSpPr/>
          <p:nvPr/>
        </p:nvGrpSpPr>
        <p:grpSpPr>
          <a:xfrm>
            <a:off x="8264105" y="1439637"/>
            <a:ext cx="3717986" cy="1040428"/>
            <a:chOff x="6437746" y="1622074"/>
            <a:chExt cx="5254191" cy="5217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878752-47D0-401E-9873-4AB0262BE40F}"/>
                </a:ext>
              </a:extLst>
            </p:cNvPr>
            <p:cNvSpPr/>
            <p:nvPr/>
          </p:nvSpPr>
          <p:spPr>
            <a:xfrm>
              <a:off x="7569222" y="1622074"/>
              <a:ext cx="4122715" cy="5217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OAS(</a:t>
              </a:r>
              <a:r>
                <a:rPr lang="en-US" altLang="ko-KR" sz="11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OpenAPI</a:t>
              </a:r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Specification)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기반으로</a:t>
              </a:r>
              <a:endParaRPr lang="en-US" alt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 </a:t>
              </a:r>
              <a:r>
                <a:rPr lang="ko-KR" altLang="en-US" sz="11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문서를 작성하고 관리하는 도구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F34FA60-C33B-436B-99C6-B4CD165F83A8}"/>
                </a:ext>
              </a:extLst>
            </p:cNvPr>
            <p:cNvSpPr/>
            <p:nvPr/>
          </p:nvSpPr>
          <p:spPr>
            <a:xfrm>
              <a:off x="6437746" y="1633233"/>
              <a:ext cx="1198152" cy="499472"/>
            </a:xfrm>
            <a:prstGeom prst="roundRect">
              <a:avLst/>
            </a:prstGeom>
            <a:solidFill>
              <a:srgbClr val="0F4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78C622-2310-4CEE-8EBC-A294A974DC2F}"/>
              </a:ext>
            </a:extLst>
          </p:cNvPr>
          <p:cNvSpPr/>
          <p:nvPr/>
        </p:nvSpPr>
        <p:spPr>
          <a:xfrm>
            <a:off x="8264105" y="3183147"/>
            <a:ext cx="3717986" cy="3036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문서를 작성하면서 실시간으로 결과를 미리 볼 수 있는 기능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엔드포인트를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클릭해 요청 파라미터를 입력하고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요청을 </a:t>
            </a:r>
            <a:r>
              <a:rPr lang="ko-KR" altLang="en-US" sz="105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시뮬레이션하는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YAML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또는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형식으로 작성 가능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작성한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문서로부터 클라이언트 및 서버 코드를 자동으로 생성하는 기능 지원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OAS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표준에 맞는지 즉시 검증하여 오류 방지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작성한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문서를 가져오기 및 내보내기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JSON/YAML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형식으로 변환하는 기능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Swagger Hub, Postman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다양한 </a:t>
            </a:r>
            <a:r>
              <a:rPr lang="en-US" altLang="ko-KR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도구와 통합 가능</a:t>
            </a:r>
            <a:endParaRPr lang="en-US" altLang="ko-KR" sz="105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701D15-A10C-4CEB-BF66-781EDD57697C}"/>
              </a:ext>
            </a:extLst>
          </p:cNvPr>
          <p:cNvSpPr/>
          <p:nvPr/>
        </p:nvSpPr>
        <p:spPr>
          <a:xfrm>
            <a:off x="8264104" y="2640339"/>
            <a:ext cx="3717985" cy="646855"/>
          </a:xfrm>
          <a:prstGeom prst="roundRect">
            <a:avLst/>
          </a:prstGeom>
          <a:solidFill>
            <a:srgbClr val="0F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및 기능</a:t>
            </a:r>
          </a:p>
        </p:txBody>
      </p:sp>
    </p:spTree>
    <p:extLst>
      <p:ext uri="{BB962C8B-B14F-4D97-AF65-F5344CB8AC3E}">
        <p14:creationId xmlns:p14="http://schemas.microsoft.com/office/powerpoint/2010/main" val="114674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sz="12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2D65AED-EB79-4BF6-9FCC-84E1D2AD7CF7}">
  <we:reference id="wa200000113" version="1.0.0.0" store="ko-K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2ED17E0-AD2B-4BB1-B060-FE06F928508A}">
  <we:reference id="wa200000729" version="4.6.79.0" store="ko-KR" storeType="OMEX"/>
  <we:alternateReferences>
    <we:reference id="WA200000729" version="4.6.79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34157</TotalTime>
  <Words>1403</Words>
  <Application>Microsoft Office PowerPoint</Application>
  <PresentationFormat>와이드스크린</PresentationFormat>
  <Paragraphs>330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Pretendard</vt:lpstr>
      <vt:lpstr>KoPub돋움체 Bold</vt:lpstr>
      <vt:lpstr>KoPub돋움체 Medium</vt:lpstr>
      <vt:lpstr>G마켓 산스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NHN Cloud</dc:creator>
  <cp:lastModifiedBy>user</cp:lastModifiedBy>
  <cp:revision>1287</cp:revision>
  <cp:lastPrinted>2024-06-11T08:24:55Z</cp:lastPrinted>
  <dcterms:created xsi:type="dcterms:W3CDTF">2022-08-23T05:47:04Z</dcterms:created>
  <dcterms:modified xsi:type="dcterms:W3CDTF">2025-05-12T09:49:20Z</dcterms:modified>
</cp:coreProperties>
</file>